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 id="2147483942" r:id="rId2"/>
  </p:sldMasterIdLst>
  <p:notesMasterIdLst>
    <p:notesMasterId r:id="rId19"/>
  </p:notesMasterIdLst>
  <p:sldIdLst>
    <p:sldId id="256" r:id="rId3"/>
    <p:sldId id="272" r:id="rId4"/>
    <p:sldId id="273" r:id="rId5"/>
    <p:sldId id="320" r:id="rId6"/>
    <p:sldId id="321" r:id="rId7"/>
    <p:sldId id="322" r:id="rId8"/>
    <p:sldId id="311" r:id="rId9"/>
    <p:sldId id="276" r:id="rId10"/>
    <p:sldId id="323" r:id="rId11"/>
    <p:sldId id="324" r:id="rId12"/>
    <p:sldId id="313" r:id="rId13"/>
    <p:sldId id="314" r:id="rId14"/>
    <p:sldId id="288" r:id="rId15"/>
    <p:sldId id="318" r:id="rId16"/>
    <p:sldId id="315" r:id="rId17"/>
    <p:sldId id="31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3C686696-2F67-4E05-8EDA-37040691A666}">
          <p14:sldIdLst>
            <p14:sldId id="256"/>
            <p14:sldId id="272"/>
            <p14:sldId id="273"/>
            <p14:sldId id="320"/>
            <p14:sldId id="321"/>
            <p14:sldId id="322"/>
            <p14:sldId id="311"/>
            <p14:sldId id="276"/>
            <p14:sldId id="323"/>
            <p14:sldId id="324"/>
            <p14:sldId id="313"/>
            <p14:sldId id="314"/>
            <p14:sldId id="288"/>
            <p14:sldId id="318"/>
          </p14:sldIdLst>
        </p14:section>
        <p14:section name="未命名的章節" id="{91781F19-1E0C-4B13-88C4-70C4506C16F8}">
          <p14:sldIdLst>
            <p14:sldId id="315"/>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E072"/>
    <a:srgbClr val="2EF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81956" autoAdjust="0"/>
  </p:normalViewPr>
  <p:slideViewPr>
    <p:cSldViewPr snapToGrid="0">
      <p:cViewPr varScale="1">
        <p:scale>
          <a:sx n="94" d="100"/>
          <a:sy n="94" d="100"/>
        </p:scale>
        <p:origin x="1980"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0FCF7-3F1C-49ED-ADD8-CEB472629FDD}" type="datetimeFigureOut">
              <a:rPr lang="zh-HK" altLang="en-US" smtClean="0"/>
              <a:t>20/12/2022</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63E45-6D40-492B-97EF-F3B27C078FB5}" type="slidenum">
              <a:rPr lang="zh-HK" altLang="en-US" smtClean="0"/>
              <a:t>‹#›</a:t>
            </a:fld>
            <a:endParaRPr lang="zh-HK" altLang="en-US"/>
          </a:p>
        </p:txBody>
      </p:sp>
    </p:spTree>
    <p:extLst>
      <p:ext uri="{BB962C8B-B14F-4D97-AF65-F5344CB8AC3E}">
        <p14:creationId xmlns:p14="http://schemas.microsoft.com/office/powerpoint/2010/main" val="150108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1</a:t>
            </a:fld>
            <a:endParaRPr lang="zh-HK" altLang="en-US"/>
          </a:p>
        </p:txBody>
      </p:sp>
    </p:spTree>
    <p:extLst>
      <p:ext uri="{BB962C8B-B14F-4D97-AF65-F5344CB8AC3E}">
        <p14:creationId xmlns:p14="http://schemas.microsoft.com/office/powerpoint/2010/main" val="274973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zh-TW" alt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altLang="zh-HK" sz="1200"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14</a:t>
            </a:fld>
            <a:endParaRPr lang="zh-HK" altLang="en-US"/>
          </a:p>
        </p:txBody>
      </p:sp>
    </p:spTree>
    <p:extLst>
      <p:ext uri="{BB962C8B-B14F-4D97-AF65-F5344CB8AC3E}">
        <p14:creationId xmlns:p14="http://schemas.microsoft.com/office/powerpoint/2010/main" val="51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70C0"/>
                </a:solidFill>
                <a:latin typeface="+mn-ea"/>
                <a:ea typeface="+mn-ea"/>
              </a:rPr>
              <a:t>以上資料節錄自衞生署學生健康服務網站。教授青少年如何拒絕別人引誘吸食毒品</a:t>
            </a:r>
            <a:r>
              <a:rPr lang="en-US" altLang="zh-TW" sz="1200" dirty="0" smtClean="0">
                <a:solidFill>
                  <a:srgbClr val="0070C0"/>
                </a:solidFill>
                <a:latin typeface="+mn-ea"/>
                <a:ea typeface="+mn-ea"/>
              </a:rPr>
              <a:t>(</a:t>
            </a:r>
            <a:r>
              <a:rPr lang="zh-TW" altLang="en-US" sz="1200" dirty="0" smtClean="0">
                <a:solidFill>
                  <a:srgbClr val="0070C0"/>
                </a:solidFill>
                <a:latin typeface="+mn-ea"/>
                <a:ea typeface="+mn-ea"/>
              </a:rPr>
              <a:t>包括濫用藥物</a:t>
            </a:r>
            <a:r>
              <a:rPr lang="en-US" altLang="zh-TW" sz="1200" dirty="0" smtClean="0">
                <a:solidFill>
                  <a:srgbClr val="0070C0"/>
                </a:solidFill>
                <a:latin typeface="+mn-ea"/>
                <a:ea typeface="+mn-ea"/>
              </a:rPr>
              <a:t>)</a:t>
            </a:r>
            <a:r>
              <a:rPr lang="zh-TW" altLang="en-US" sz="1200" dirty="0" smtClean="0">
                <a:solidFill>
                  <a:srgbClr val="0070C0"/>
                </a:solidFill>
                <a:latin typeface="+mn-ea"/>
                <a:ea typeface="+mn-ea"/>
              </a:rPr>
              <a:t>的方法。</a:t>
            </a:r>
            <a:endParaRPr lang="zh-HK" altLang="en-US" dirty="0" smtClean="0">
              <a:latin typeface="+mn-ea"/>
              <a:ea typeface="+mn-ea"/>
            </a:endParaRPr>
          </a:p>
          <a:p>
            <a:r>
              <a:rPr lang="en-US" altLang="zh-TW" sz="1200" dirty="0" smtClean="0">
                <a:solidFill>
                  <a:srgbClr val="0070C0"/>
                </a:solidFill>
              </a:rPr>
              <a:t>《</a:t>
            </a:r>
            <a:r>
              <a:rPr lang="zh-TW" altLang="en-US" sz="1200" dirty="0" smtClean="0">
                <a:solidFill>
                  <a:srgbClr val="0070C0"/>
                </a:solidFill>
              </a:rPr>
              <a:t>百毒不侵十大絕世招式</a:t>
            </a:r>
            <a:r>
              <a:rPr lang="en-US" altLang="zh-TW" sz="1200" dirty="0" smtClean="0">
                <a:solidFill>
                  <a:srgbClr val="0070C0"/>
                </a:solidFill>
              </a:rPr>
              <a:t>》</a:t>
            </a:r>
            <a:r>
              <a:rPr lang="zh-TW" altLang="en-US" sz="1200" dirty="0" smtClean="0">
                <a:solidFill>
                  <a:srgbClr val="0070C0"/>
                </a:solidFill>
              </a:rPr>
              <a:t>適用於拒絕所有種類的危害精神毒品，</a:t>
            </a:r>
            <a:endParaRPr lang="en-US" altLang="zh-TW" sz="1200" dirty="0" smtClean="0">
              <a:solidFill>
                <a:srgbClr val="0070C0"/>
              </a:solidFill>
            </a:endParaRPr>
          </a:p>
          <a:p>
            <a:r>
              <a:rPr lang="zh-TW" altLang="en-US" sz="1200" dirty="0" smtClean="0">
                <a:solidFill>
                  <a:srgbClr val="0070C0"/>
                </a:solidFill>
              </a:rPr>
              <a:t>教師引用資料內容時，可按實際課堂活動需要加以修訂，或設計合適的教學活動幫助學生學習拒絕吸食大麻。</a:t>
            </a:r>
            <a:endParaRPr lang="en-US" altLang="zh-TW" sz="1200"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0070C0"/>
                </a:solidFill>
              </a:rPr>
              <a:t>(</a:t>
            </a:r>
            <a:r>
              <a:rPr lang="zh-TW" altLang="en-US" sz="1200" dirty="0" smtClean="0">
                <a:solidFill>
                  <a:srgbClr val="0070C0"/>
                </a:solidFill>
              </a:rPr>
              <a:t>活動舉隅：安排小組演繹比賽，讓學生發揮創意，為以上拒絕招式改寫成適用於青少年吸食大麻的回應例句演繹。</a:t>
            </a:r>
            <a:r>
              <a:rPr lang="en-US" altLang="zh-TW" sz="1200" dirty="0" smtClean="0">
                <a:solidFill>
                  <a:srgbClr val="0070C0"/>
                </a:solidFill>
              </a:rPr>
              <a:t>)</a:t>
            </a: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15</a:t>
            </a:fld>
            <a:endParaRPr lang="zh-HK" altLang="en-US"/>
          </a:p>
        </p:txBody>
      </p:sp>
    </p:spTree>
    <p:extLst>
      <p:ext uri="{BB962C8B-B14F-4D97-AF65-F5344CB8AC3E}">
        <p14:creationId xmlns:p14="http://schemas.microsoft.com/office/powerpoint/2010/main" val="312869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以上資料節錄自衞生署學生健康服務網站。</a:t>
            </a:r>
            <a:endParaRPr lang="en-US" altLang="zh-TW" dirty="0" smtClean="0"/>
          </a:p>
          <a:p>
            <a:r>
              <a:rPr lang="en-US" altLang="zh-TW" dirty="0" smtClean="0"/>
              <a:t>《</a:t>
            </a:r>
            <a:r>
              <a:rPr lang="zh-TW" altLang="en-US" dirty="0" smtClean="0"/>
              <a:t>百毒不侵八大內功心法</a:t>
            </a:r>
            <a:r>
              <a:rPr lang="en-US" altLang="zh-TW" dirty="0" smtClean="0"/>
              <a:t>》</a:t>
            </a:r>
            <a:r>
              <a:rPr lang="zh-TW" altLang="en-US" dirty="0" smtClean="0"/>
              <a:t>適用於拒絕所有種類的危害精神毒品。</a:t>
            </a:r>
          </a:p>
          <a:p>
            <a:r>
              <a:rPr lang="zh-TW" altLang="en-US" dirty="0" smtClean="0"/>
              <a:t>教師引用資料內容時，可按實際課堂活動需要加以修訂，或設計合適的教學活動幫助學生學習拒絕吸食大麻。</a:t>
            </a:r>
          </a:p>
          <a:p>
            <a:r>
              <a:rPr lang="en-US" altLang="zh-TW" dirty="0" smtClean="0"/>
              <a:t>(</a:t>
            </a:r>
            <a:r>
              <a:rPr lang="zh-TW" altLang="en-US" dirty="0" smtClean="0"/>
              <a:t>活動舉隅：舉辦投票活動，投選最受歡迎拒絕大麻的內功心法，藉此增強學生抗拒毒品誘惑的信念。</a:t>
            </a:r>
            <a:r>
              <a:rPr lang="en-US" altLang="zh-TW" dirty="0" smtClean="0"/>
              <a:t>)</a:t>
            </a:r>
          </a:p>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16</a:t>
            </a:fld>
            <a:endParaRPr lang="zh-HK" altLang="en-US"/>
          </a:p>
        </p:txBody>
      </p:sp>
    </p:spTree>
    <p:extLst>
      <p:ext uri="{BB962C8B-B14F-4D97-AF65-F5344CB8AC3E}">
        <p14:creationId xmlns:p14="http://schemas.microsoft.com/office/powerpoint/2010/main" val="268873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xfrm>
            <a:off x="3433763" y="849313"/>
            <a:ext cx="3059112"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dirty="0"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B73CF02-AF55-460A-A3FE-D1E74FC8A3AA}" type="slidenum">
              <a:rPr lang="en-US" altLang="zh-TW"/>
              <a:pPr/>
              <a:t>2</a:t>
            </a:fld>
            <a:endParaRPr lang="zh-TW" altLang="en-US"/>
          </a:p>
        </p:txBody>
      </p:sp>
    </p:spTree>
    <p:extLst>
      <p:ext uri="{BB962C8B-B14F-4D97-AF65-F5344CB8AC3E}">
        <p14:creationId xmlns:p14="http://schemas.microsoft.com/office/powerpoint/2010/main" val="331126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0725" y="923925"/>
            <a:ext cx="3319463" cy="248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smtClean="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0F18C8D-2D98-433A-A8DF-8934AE641CA2}" type="slidenum">
              <a:rPr lang="en-US" altLang="zh-TW"/>
              <a:pPr/>
              <a:t>3</a:t>
            </a:fld>
            <a:endParaRPr lang="zh-TW" altLang="en-US"/>
          </a:p>
        </p:txBody>
      </p:sp>
    </p:spTree>
    <p:extLst>
      <p:ext uri="{BB962C8B-B14F-4D97-AF65-F5344CB8AC3E}">
        <p14:creationId xmlns:p14="http://schemas.microsoft.com/office/powerpoint/2010/main" val="246989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點擊圖片以 觀看</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警訊</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之</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吸食危險藥物大麻</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首播日期：</a:t>
            </a:r>
            <a:r>
              <a:rPr lang="en-US" altLang="zh-TW" sz="1200" kern="1200" dirty="0" smtClean="0">
                <a:solidFill>
                  <a:schemeClr val="tx1"/>
                </a:solidFill>
                <a:effectLst/>
                <a:latin typeface="+mn-lt"/>
                <a:ea typeface="+mn-ea"/>
                <a:cs typeface="+mn-cs"/>
              </a:rPr>
              <a:t>2017-07-29)</a:t>
            </a:r>
          </a:p>
          <a:p>
            <a:r>
              <a:rPr lang="zh-TW" altLang="en-US" sz="1200" kern="1200" dirty="0" smtClean="0">
                <a:solidFill>
                  <a:schemeClr val="tx1"/>
                </a:solidFill>
                <a:effectLst/>
                <a:latin typeface="+mn-lt"/>
                <a:ea typeface="+mn-ea"/>
                <a:cs typeface="+mn-cs"/>
              </a:rPr>
              <a:t>節錄片段： </a:t>
            </a:r>
            <a:r>
              <a:rPr lang="en-US" altLang="zh-TW" sz="1200" kern="1200" dirty="0" smtClean="0">
                <a:solidFill>
                  <a:schemeClr val="tx1"/>
                </a:solidFill>
                <a:effectLst/>
                <a:latin typeface="+mn-lt"/>
                <a:ea typeface="+mn-ea"/>
                <a:cs typeface="+mn-cs"/>
              </a:rPr>
              <a:t>(05:33 – 08:35</a:t>
            </a:r>
            <a:r>
              <a:rPr lang="zh-TW" altLang="en-US" sz="1200" kern="1200" dirty="0" smtClean="0">
                <a:solidFill>
                  <a:schemeClr val="tx1"/>
                </a:solidFill>
                <a:effectLst/>
                <a:latin typeface="+mn-lt"/>
                <a:ea typeface="+mn-ea"/>
                <a:cs typeface="+mn-cs"/>
              </a:rPr>
              <a:t>，節錄片段全長</a:t>
            </a:r>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分</a:t>
            </a: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秒</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播放完畢後向學生提出反思問題。</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63E45-6D40-492B-97EF-F3B27C078FB5}"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4501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sz="1200" kern="1200" dirty="0" smtClean="0">
                <a:solidFill>
                  <a:schemeClr val="tx1"/>
                </a:solidFill>
                <a:effectLst/>
                <a:latin typeface="+mn-lt"/>
                <a:ea typeface="+mn-ea"/>
                <a:cs typeface="+mn-cs"/>
              </a:rPr>
              <a:t>教師邀請學生自由發言，根據回應內容加以反饋：</a:t>
            </a:r>
          </a:p>
          <a:p>
            <a:pPr marL="171450" indent="-171450">
              <a:buFont typeface="Arial" panose="020B0604020202020204" pitchFamily="34" charset="0"/>
              <a:buChar char="•"/>
            </a:pPr>
            <a:r>
              <a:rPr lang="zh-TW" altLang="en-US" sz="1200" kern="1200" dirty="0" smtClean="0">
                <a:solidFill>
                  <a:schemeClr val="tx1"/>
                </a:solidFill>
                <a:effectLst/>
                <a:latin typeface="+mn-lt"/>
                <a:ea typeface="+mn-ea"/>
                <a:cs typeface="+mn-cs"/>
              </a:rPr>
              <a:t>澄清學生對大麻的錯誤觀念，正確地認識大麻對身體造成的損害。</a:t>
            </a:r>
          </a:p>
          <a:p>
            <a:pPr marL="171450" indent="-171450">
              <a:buFont typeface="Arial" panose="020B0604020202020204" pitchFamily="34" charset="0"/>
              <a:buChar char="•"/>
            </a:pPr>
            <a:r>
              <a:rPr lang="zh-TW" altLang="en-US" sz="1200" kern="1200" dirty="0" smtClean="0">
                <a:solidFill>
                  <a:schemeClr val="tx1"/>
                </a:solidFill>
                <a:effectLst/>
                <a:latin typeface="+mn-lt"/>
                <a:ea typeface="+mn-ea"/>
                <a:cs typeface="+mn-cs"/>
              </a:rPr>
              <a:t>關注大麻相關的罪行，明白吸食販運大麻的嚴重後果。</a:t>
            </a:r>
          </a:p>
          <a:p>
            <a:pPr marL="171450" indent="-171450">
              <a:buFont typeface="Arial" panose="020B0604020202020204" pitchFamily="34" charset="0"/>
              <a:buChar char="•"/>
            </a:pPr>
            <a:r>
              <a:rPr lang="zh-TW" altLang="en-US" sz="1200" kern="1200" dirty="0" smtClean="0">
                <a:solidFill>
                  <a:schemeClr val="tx1"/>
                </a:solidFill>
                <a:effectLst/>
                <a:latin typeface="+mn-lt"/>
                <a:ea typeface="+mn-ea"/>
                <a:cs typeface="+mn-cs"/>
              </a:rPr>
              <a:t>提防被不法之徒利用而墮入法網。</a:t>
            </a:r>
          </a:p>
          <a:p>
            <a:pPr marL="0" indent="0">
              <a:buFont typeface="Arial" panose="020B0604020202020204" pitchFamily="34" charset="0"/>
              <a:buNone/>
            </a:pPr>
            <a:endParaRPr lang="zh-TW" alt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altLang="zh-HK" sz="1200"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63E45-6D40-492B-97EF-F3B27C078FB5}"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0259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9FCBB5-F4BE-4A77-8C21-EC0D1EA0BEE9}"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6805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HK" sz="1200" kern="1200" dirty="0" smtClean="0">
                <a:solidFill>
                  <a:schemeClr val="tx1"/>
                </a:solidFill>
                <a:effectLst/>
                <a:latin typeface="+mn-lt"/>
                <a:ea typeface="+mn-ea"/>
                <a:cs typeface="+mn-cs"/>
              </a:rPr>
              <a:t>教師請各組輪流匯報</a:t>
            </a:r>
            <a:r>
              <a:rPr lang="zh-HK" altLang="zh-HK"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完成討論後，邀請各小組輪流匯報 </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可因應學生的學習能力和習慣，安排學生以傳統方式或其他生動演譯形式匯報，例如：如：角式扮演、訪談、標語等。</a:t>
            </a:r>
            <a:r>
              <a:rPr lang="en-US" altLang="zh-TW" sz="1200" kern="1200" dirty="0" smtClean="0">
                <a:solidFill>
                  <a:schemeClr val="tx1"/>
                </a:solidFill>
                <a:effectLst/>
                <a:latin typeface="+mn-lt"/>
                <a:ea typeface="+mn-ea"/>
                <a:cs typeface="+mn-cs"/>
              </a:rPr>
              <a:t>)</a:t>
            </a:r>
          </a:p>
          <a:p>
            <a:pPr lvl="0"/>
            <a:r>
              <a:rPr lang="zh-HK" altLang="zh-HK" sz="1200" kern="1200" dirty="0" smtClean="0">
                <a:solidFill>
                  <a:schemeClr val="tx1"/>
                </a:solidFill>
                <a:effectLst/>
                <a:latin typeface="+mn-lt"/>
                <a:ea typeface="+mn-ea"/>
                <a:cs typeface="+mn-cs"/>
              </a:rPr>
              <a:t>根</a:t>
            </a:r>
            <a:r>
              <a:rPr lang="zh-TW" altLang="zh-HK" sz="1200" kern="1200" dirty="0" smtClean="0">
                <a:solidFill>
                  <a:schemeClr val="tx1"/>
                </a:solidFill>
                <a:effectLst/>
                <a:latin typeface="+mn-lt"/>
                <a:ea typeface="+mn-ea"/>
                <a:cs typeface="+mn-cs"/>
              </a:rPr>
              <a:t>據</a:t>
            </a:r>
            <a:r>
              <a:rPr lang="zh-HK" altLang="zh-HK" sz="1200" kern="1200" dirty="0" smtClean="0">
                <a:solidFill>
                  <a:schemeClr val="tx1"/>
                </a:solidFill>
                <a:effectLst/>
                <a:latin typeface="+mn-lt"/>
                <a:ea typeface="+mn-ea"/>
                <a:cs typeface="+mn-cs"/>
              </a:rPr>
              <a:t>匯</a:t>
            </a:r>
            <a:r>
              <a:rPr lang="zh-TW" altLang="zh-HK" sz="1200" kern="1200" dirty="0" smtClean="0">
                <a:solidFill>
                  <a:schemeClr val="tx1"/>
                </a:solidFill>
                <a:effectLst/>
                <a:latin typeface="+mn-lt"/>
                <a:ea typeface="+mn-ea"/>
                <a:cs typeface="+mn-cs"/>
              </a:rPr>
              <a:t>報</a:t>
            </a:r>
            <a:r>
              <a:rPr lang="zh-HK" altLang="zh-HK" sz="1200" kern="1200" dirty="0" smtClean="0">
                <a:solidFill>
                  <a:schemeClr val="tx1"/>
                </a:solidFill>
                <a:effectLst/>
                <a:latin typeface="+mn-lt"/>
                <a:ea typeface="+mn-ea"/>
                <a:cs typeface="+mn-cs"/>
              </a:rPr>
              <a:t>內容加以反饋</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見以下建議</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，最後可引用</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教師參考資料</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內容作總結</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見投影片</a:t>
            </a:r>
            <a:r>
              <a:rPr lang="en-US" altLang="zh-TW" sz="1200" kern="1200" dirty="0" smtClean="0">
                <a:solidFill>
                  <a:schemeClr val="tx1"/>
                </a:solidFill>
                <a:effectLst/>
                <a:latin typeface="+mn-lt"/>
                <a:ea typeface="+mn-ea"/>
                <a:cs typeface="+mn-cs"/>
              </a:rPr>
              <a:t>20-23</a:t>
            </a:r>
            <a:r>
              <a:rPr lang="zh-TW" altLang="en-US" sz="1200" kern="1200" dirty="0" smtClean="0">
                <a:solidFill>
                  <a:schemeClr val="tx1"/>
                </a:solidFill>
                <a:effectLst/>
                <a:latin typeface="+mn-lt"/>
                <a:ea typeface="+mn-ea"/>
                <a:cs typeface="+mn-cs"/>
              </a:rPr>
              <a:t>頁</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228600" lvl="0" indent="-228600">
              <a:buAutoNum type="arabicPeriod"/>
            </a:pPr>
            <a:r>
              <a:rPr lang="zh-TW" altLang="en-US" sz="1200" kern="1200" dirty="0" smtClean="0">
                <a:solidFill>
                  <a:schemeClr val="tx1"/>
                </a:solidFill>
                <a:effectLst/>
                <a:latin typeface="+mn-lt"/>
                <a:ea typeface="+mn-ea"/>
                <a:cs typeface="+mn-cs"/>
              </a:rPr>
              <a:t>不合法，當中</a:t>
            </a:r>
            <a:r>
              <a:rPr lang="en-US" altLang="zh-TW" sz="1200" kern="1200" dirty="0" smtClean="0">
                <a:solidFill>
                  <a:schemeClr val="tx1"/>
                </a:solidFill>
                <a:effectLst/>
                <a:latin typeface="+mn-lt"/>
                <a:ea typeface="+mn-ea"/>
                <a:cs typeface="+mn-cs"/>
              </a:rPr>
              <a:t>21</a:t>
            </a:r>
            <a:r>
              <a:rPr lang="zh-TW" altLang="en-US" sz="1200" kern="1200" dirty="0" smtClean="0">
                <a:solidFill>
                  <a:schemeClr val="tx1"/>
                </a:solidFill>
                <a:effectLst/>
                <a:latin typeface="+mn-lt"/>
                <a:ea typeface="+mn-ea"/>
                <a:cs typeface="+mn-cs"/>
              </a:rPr>
              <a:t>歲以下青少年人吸食大麻的情況非常嚴重，人數持續。大麻已成為青少年吸毒者最常吸食的危害精神毒品。</a:t>
            </a:r>
          </a:p>
          <a:p>
            <a:pPr marL="228600" lvl="0" indent="-228600">
              <a:buAutoNum type="arabicPeriod"/>
            </a:pPr>
            <a:r>
              <a:rPr lang="zh-TW" altLang="en-US" sz="1200" kern="1200" smtClean="0">
                <a:solidFill>
                  <a:schemeClr val="tx1"/>
                </a:solidFill>
                <a:effectLst/>
                <a:latin typeface="+mn-lt"/>
                <a:ea typeface="+mn-ea"/>
                <a:cs typeface="+mn-cs"/>
              </a:rPr>
              <a:t>受到</a:t>
            </a:r>
            <a:r>
              <a:rPr lang="zh-TW" altLang="en-US" sz="1200" kern="1200" dirty="0" smtClean="0">
                <a:solidFill>
                  <a:schemeClr val="tx1"/>
                </a:solidFill>
                <a:effectLst/>
                <a:latin typeface="+mn-lt"/>
                <a:ea typeface="+mn-ea"/>
                <a:cs typeface="+mn-cs"/>
              </a:rPr>
              <a:t>這些大麻合法的國家影響、誤以為大麻是天然種植、毒害只屬輕微、不容易上癮、視它為一種時尚的生活、藉吸食大麻融入社交圈子或舒緩情緒壓力、受朋友影響等。</a:t>
            </a:r>
            <a:endParaRPr lang="en-US" altLang="zh-TW" sz="1200" kern="1200" dirty="0" smtClean="0">
              <a:solidFill>
                <a:schemeClr val="tx1"/>
              </a:solidFill>
              <a:effectLst/>
              <a:latin typeface="+mn-lt"/>
              <a:ea typeface="+mn-ea"/>
              <a:cs typeface="+mn-cs"/>
            </a:endParaRPr>
          </a:p>
          <a:p>
            <a:pPr marL="228600" lvl="0" indent="-228600">
              <a:buAutoNum type="arabicPeriod"/>
            </a:pPr>
            <a:r>
              <a:rPr lang="zh-TW" altLang="en-US" sz="1200" kern="1200" dirty="0" smtClean="0">
                <a:solidFill>
                  <a:schemeClr val="tx1"/>
                </a:solidFill>
                <a:effectLst/>
                <a:latin typeface="+mn-lt"/>
                <a:ea typeface="+mn-ea"/>
                <a:cs typeface="+mn-cs"/>
              </a:rPr>
              <a:t>教師可參考「百毒不侵十大絕世招式」作出提示及補充。</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教師參考資料</a:t>
            </a:r>
            <a:r>
              <a:rPr lang="en-US" altLang="zh-TW" sz="1200" kern="1200" dirty="0" smtClean="0">
                <a:solidFill>
                  <a:schemeClr val="tx1"/>
                </a:solidFill>
                <a:effectLst/>
                <a:latin typeface="+mn-lt"/>
                <a:ea typeface="+mn-ea"/>
                <a:cs typeface="+mn-cs"/>
              </a:rPr>
              <a:t>)</a:t>
            </a:r>
          </a:p>
          <a:p>
            <a:pPr marL="228600" lvl="0" indent="-228600">
              <a:buAutoNum type="arabicPeriod"/>
            </a:pPr>
            <a:r>
              <a:rPr lang="zh-TW" altLang="en-US" sz="1200" kern="1200" dirty="0" smtClean="0">
                <a:solidFill>
                  <a:schemeClr val="tx1"/>
                </a:solidFill>
                <a:effectLst/>
                <a:latin typeface="+mn-lt"/>
                <a:ea typeface="+mn-ea"/>
                <a:cs typeface="+mn-cs"/>
              </a:rPr>
              <a:t>教師可參考「八大內功心法」，鼓勵學生嘗試向好友作出勸告，從多方面建立健康的生活習慣，以正確態度抗拒毒品的誘惑。</a:t>
            </a:r>
            <a:endParaRPr lang="en-US" altLang="zh-HK" sz="1200" kern="1200" dirty="0" smtClean="0">
              <a:solidFill>
                <a:schemeClr val="tx1"/>
              </a:solidFill>
              <a:effectLst/>
              <a:latin typeface="+mn-lt"/>
              <a:ea typeface="+mn-ea"/>
              <a:cs typeface="+mn-cs"/>
            </a:endParaRPr>
          </a:p>
          <a:p>
            <a:pPr marL="0" indent="0">
              <a:buFont typeface="Arial" panose="020B0604020202020204" pitchFamily="34" charset="0"/>
              <a:buNone/>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8</a:t>
            </a:fld>
            <a:endParaRPr lang="zh-HK" altLang="en-US"/>
          </a:p>
        </p:txBody>
      </p:sp>
    </p:spTree>
    <p:extLst>
      <p:ext uri="{BB962C8B-B14F-4D97-AF65-F5344CB8AC3E}">
        <p14:creationId xmlns:p14="http://schemas.microsoft.com/office/powerpoint/2010/main" val="346421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2000"/>
              </a:lnSpc>
              <a:spcBef>
                <a:spcPts val="800"/>
              </a:spcBef>
              <a:spcAft>
                <a:spcPts val="0"/>
              </a:spcAft>
            </a:pPr>
            <a:r>
              <a:rPr lang="zh-TW" altLang="zh-TW" dirty="0" smtClean="0">
                <a:solidFill>
                  <a:srgbClr val="E22400"/>
                </a:solidFill>
                <a:latin typeface="Arial" panose="020B0604020202020204" pitchFamily="34" charset="0"/>
                <a:ea typeface="微軟正黑體" panose="020B0604030504040204" pitchFamily="34" charset="-120"/>
                <a:cs typeface="Arial" panose="020B0604020202020204" pitchFamily="34" charset="0"/>
              </a:rPr>
              <a:t>孝順父母</a:t>
            </a:r>
            <a:r>
              <a:rPr lang="zh-TW" altLang="en-US" dirty="0" smtClean="0">
                <a:solidFill>
                  <a:srgbClr val="E22400"/>
                </a:solidFill>
                <a:latin typeface="Arial" panose="020B0604020202020204" pitchFamily="34" charset="0"/>
                <a:ea typeface="微軟正黑體" panose="020B0604030504040204" pitchFamily="34" charset="-120"/>
                <a:cs typeface="Arial" panose="020B0604020202020204" pitchFamily="34" charset="0"/>
              </a:rPr>
              <a:t>的其中一種方式，是好好愛護自己的身體，不應對身體作出任何</a:t>
            </a:r>
            <a:r>
              <a:rPr lang="zh-TW" altLang="zh-TW" dirty="0" smtClean="0">
                <a:solidFill>
                  <a:srgbClr val="E22400"/>
                </a:solidFill>
                <a:latin typeface="Arial" panose="020B0604020202020204" pitchFamily="34" charset="0"/>
                <a:ea typeface="微軟正黑體" panose="020B0604030504040204" pitchFamily="34" charset="-120"/>
                <a:cs typeface="Arial" panose="020B0604020202020204" pitchFamily="34" charset="0"/>
              </a:rPr>
              <a:t>損傷；</a:t>
            </a:r>
            <a:endParaRPr lang="zh-TW" altLang="zh-TW" dirty="0" smtClean="0">
              <a:solidFill>
                <a:srgbClr val="000000"/>
              </a:solidFill>
              <a:latin typeface="Arial Unicode MS"/>
            </a:endParaRPr>
          </a:p>
          <a:p>
            <a:pPr>
              <a:lnSpc>
                <a:spcPts val="2000"/>
              </a:lnSpc>
              <a:spcBef>
                <a:spcPts val="800"/>
              </a:spcBef>
              <a:spcAft>
                <a:spcPts val="0"/>
              </a:spcAft>
            </a:pPr>
            <a:endParaRPr lang="en-US" altLang="zh-TW" dirty="0" smtClean="0">
              <a:solidFill>
                <a:srgbClr val="E22400"/>
              </a:solidFill>
              <a:latin typeface="Arial" panose="020B0604020202020204" pitchFamily="34" charset="0"/>
              <a:ea typeface="微軟正黑體" panose="020B0604030504040204" pitchFamily="34" charset="-120"/>
              <a:cs typeface="Arial" panose="020B0604020202020204" pitchFamily="34" charset="0"/>
            </a:endParaRPr>
          </a:p>
          <a:p>
            <a:pPr>
              <a:lnSpc>
                <a:spcPts val="2000"/>
              </a:lnSpc>
              <a:spcBef>
                <a:spcPts val="800"/>
              </a:spcBef>
              <a:spcAft>
                <a:spcPts val="0"/>
              </a:spcAft>
            </a:pPr>
            <a:r>
              <a:rPr lang="zh-TW" altLang="en-US" dirty="0" smtClean="0">
                <a:solidFill>
                  <a:srgbClr val="E22400"/>
                </a:solidFill>
                <a:latin typeface="Arial" panose="020B0604020202020204" pitchFamily="34" charset="0"/>
                <a:ea typeface="微軟正黑體" panose="020B0604030504040204" pitchFamily="34" charset="-120"/>
                <a:cs typeface="Arial" panose="020B0604020202020204" pitchFamily="34" charset="0"/>
              </a:rPr>
              <a:t>所以在生活中，我們任何情況下都應該好好</a:t>
            </a:r>
            <a:r>
              <a:rPr lang="zh-TW" altLang="zh-TW" dirty="0" smtClean="0">
                <a:solidFill>
                  <a:srgbClr val="E22400"/>
                </a:solidFill>
                <a:latin typeface="Arial" panose="020B0604020202020204" pitchFamily="34" charset="0"/>
                <a:ea typeface="微軟正黑體" panose="020B0604030504040204" pitchFamily="34" charset="-120"/>
                <a:cs typeface="Arial" panose="020B0604020202020204" pitchFamily="34" charset="0"/>
              </a:rPr>
              <a:t>保重自己的身體，不要行差踏錯，不要使父母擔憂，以盡孝道。</a:t>
            </a:r>
            <a:endParaRPr lang="zh-TW" altLang="zh-TW" dirty="0" smtClean="0">
              <a:solidFill>
                <a:srgbClr val="000000"/>
              </a:solidFill>
              <a:latin typeface="Arial Unicode MS"/>
            </a:endParaRPr>
          </a:p>
          <a:p>
            <a:pPr>
              <a:lnSpc>
                <a:spcPts val="2000"/>
              </a:lnSpc>
              <a:spcBef>
                <a:spcPts val="800"/>
              </a:spcBef>
              <a:spcAft>
                <a:spcPts val="0"/>
              </a:spcAft>
            </a:pPr>
            <a:r>
              <a:rPr lang="zh-TW" altLang="zh-TW" dirty="0" smtClean="0">
                <a:solidFill>
                  <a:srgbClr val="E22400"/>
                </a:solidFill>
                <a:latin typeface="Arial Unicode MS"/>
                <a:ea typeface="Arial" panose="020B0604020202020204" pitchFamily="34" charset="0"/>
              </a:rPr>
              <a:t> </a:t>
            </a:r>
            <a:endParaRPr lang="zh-TW" altLang="zh-TW" dirty="0" smtClean="0">
              <a:solidFill>
                <a:srgbClr val="000000"/>
              </a:solidFill>
              <a:latin typeface="Arial Unicode MS"/>
            </a:endParaRPr>
          </a:p>
          <a:p>
            <a:endParaRPr lang="zh-TW"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10</a:t>
            </a:fld>
            <a:endParaRPr lang="zh-HK" altLang="en-US"/>
          </a:p>
        </p:txBody>
      </p:sp>
    </p:spTree>
    <p:extLst>
      <p:ext uri="{BB962C8B-B14F-4D97-AF65-F5344CB8AC3E}">
        <p14:creationId xmlns:p14="http://schemas.microsoft.com/office/powerpoint/2010/main" val="289574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教師可安排課後延展活動，藉以深化課堂所學的價值觀和態度。</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a:t>
            </a:r>
            <a:r>
              <a:rPr lang="zh-HK" altLang="en-US" sz="1200" kern="1200" dirty="0" smtClean="0">
                <a:solidFill>
                  <a:schemeClr val="tx1"/>
                </a:solidFill>
                <a:effectLst/>
                <a:latin typeface="+mn-lt"/>
                <a:ea typeface="+mn-ea"/>
                <a:cs typeface="+mn-cs"/>
              </a:rPr>
              <a:t>活動舉隅：</a:t>
            </a:r>
            <a:r>
              <a:rPr lang="zh-TW" altLang="en-US" sz="1200" kern="1200" dirty="0" smtClean="0">
                <a:solidFill>
                  <a:schemeClr val="tx1"/>
                </a:solidFill>
                <a:effectLst/>
                <a:latin typeface="+mn-lt"/>
                <a:ea typeface="+mn-ea"/>
                <a:cs typeface="+mn-cs"/>
              </a:rPr>
              <a:t>午間禁毒劇集欣賞暨討論會，邀請校友或社區領袖與學生一起討論</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如何活出豐盛人生</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點擊二維碼取得視像及相關資料資源。</a:t>
            </a:r>
            <a:r>
              <a:rPr lang="zh-HK" altLang="zh-HK" sz="1200" kern="1200" dirty="0" smtClean="0">
                <a:solidFill>
                  <a:schemeClr val="tx1"/>
                </a:solidFill>
                <a:effectLst/>
                <a:latin typeface="+mn-lt"/>
                <a:ea typeface="+mn-ea"/>
                <a:cs typeface="+mn-cs"/>
              </a:rPr>
              <a:t>欣賞劇集後，</a:t>
            </a:r>
            <a:r>
              <a:rPr lang="zh-TW" altLang="en-US" sz="1200" kern="1200" dirty="0" smtClean="0">
                <a:solidFill>
                  <a:schemeClr val="tx1"/>
                </a:solidFill>
                <a:effectLst/>
                <a:latin typeface="+mn-lt"/>
                <a:ea typeface="+mn-ea"/>
                <a:cs typeface="+mn-cs"/>
              </a:rPr>
              <a:t>指引</a:t>
            </a:r>
            <a:r>
              <a:rPr lang="zh-HK" altLang="zh-HK" sz="1200" kern="1200" dirty="0" smtClean="0">
                <a:solidFill>
                  <a:schemeClr val="tx1"/>
                </a:solidFill>
                <a:effectLst/>
                <a:latin typeface="+mn-lt"/>
                <a:ea typeface="+mn-ea"/>
                <a:cs typeface="+mn-cs"/>
              </a:rPr>
              <a:t>學生</a:t>
            </a:r>
            <a:r>
              <a:rPr lang="zh-TW" altLang="en-US" sz="1200" kern="1200" dirty="0" smtClean="0">
                <a:solidFill>
                  <a:schemeClr val="tx1"/>
                </a:solidFill>
                <a:effectLst/>
                <a:latin typeface="+mn-lt"/>
                <a:ea typeface="+mn-ea"/>
                <a:cs typeface="+mn-cs"/>
              </a:rPr>
              <a:t>進行個人反思。 </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轉下頁</a:t>
            </a:r>
            <a:r>
              <a:rPr lang="en-US" altLang="zh-TW" sz="1200" kern="1200" dirty="0" smtClean="0">
                <a:solidFill>
                  <a:schemeClr val="tx1"/>
                </a:solidFill>
                <a:effectLst/>
                <a:latin typeface="+mn-lt"/>
                <a:ea typeface="+mn-ea"/>
                <a:cs typeface="+mn-cs"/>
              </a:rPr>
              <a:t>)</a:t>
            </a:r>
            <a:endParaRPr lang="zh-TW" altLang="zh-HK" sz="1200" kern="1200" dirty="0" smtClean="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11</a:t>
            </a:fld>
            <a:endParaRPr lang="zh-HK" altLang="en-US"/>
          </a:p>
        </p:txBody>
      </p:sp>
    </p:spTree>
    <p:extLst>
      <p:ext uri="{BB962C8B-B14F-4D97-AF65-F5344CB8AC3E}">
        <p14:creationId xmlns:p14="http://schemas.microsoft.com/office/powerpoint/2010/main" val="1889747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417306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26088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2916846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343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3981485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59640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407177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3417441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3143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168228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404554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2562852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246411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352792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smtClean="0"/>
              <a:t>按一下以編輯母片標題樣式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2850674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1691037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1318286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340957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4056803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6" name="Footer Placeholder 5"/>
          <p:cNvSpPr>
            <a:spLocks noGrp="1"/>
          </p:cNvSpPr>
          <p:nvPr>
            <p:ph type="ftr" sz="quarter" idx="11"/>
          </p:nvPr>
        </p:nvSpPr>
        <p:spPr>
          <a:xfrm>
            <a:off x="533400" y="6172200"/>
            <a:ext cx="5811724" cy="365125"/>
          </a:xfrm>
        </p:spPr>
        <p:txBody>
          <a:bodyPr/>
          <a:lstStyle/>
          <a:p>
            <a:endParaRPr lang="zh-HK" altLang="en-US"/>
          </a:p>
        </p:txBody>
      </p:sp>
      <p:sp>
        <p:nvSpPr>
          <p:cNvPr id="7" name="Slide Number Placeholder 6"/>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2735650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smtClean="0"/>
              <a:t>按一下以編輯母片標題樣式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Date Placeholder 2"/>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160041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268338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315138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82360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1008018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48476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4195581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3807318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137560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42902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156299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38348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195816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295059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DF1E94B-7922-4DAF-87C5-8584BCEF4E33}" type="datetimeFigureOut">
              <a:rPr lang="zh-HK" altLang="en-US" smtClean="0"/>
              <a:t>20/12/2022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343903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F1E94B-7922-4DAF-87C5-8584BCEF4E33}" type="datetimeFigureOut">
              <a:rPr lang="zh-HK" altLang="en-US" smtClean="0"/>
              <a:t>20/12/2022</a:t>
            </a:fld>
            <a:endParaRPr lang="zh-HK"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zh-HK"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0AEC9D8-8C6D-41D0-9B8A-A552FA11225E}" type="slidenum">
              <a:rPr lang="zh-HK" altLang="en-US" smtClean="0"/>
              <a:t>‹#›</a:t>
            </a:fld>
            <a:endParaRPr lang="zh-HK" altLang="en-US"/>
          </a:p>
        </p:txBody>
      </p:sp>
    </p:spTree>
    <p:extLst>
      <p:ext uri="{BB962C8B-B14F-4D97-AF65-F5344CB8AC3E}">
        <p14:creationId xmlns:p14="http://schemas.microsoft.com/office/powerpoint/2010/main" val="10113386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3E4C0D5-4D17-4FA3-A6C9-1D6844F061FC}" type="datetimeFigureOut">
              <a:rPr lang="zh-HK" altLang="en-US" smtClean="0"/>
              <a:t>20/12/2022</a:t>
            </a:fld>
            <a:endParaRPr lang="zh-HK"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HK"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A2E5F36-9A70-4764-AC61-DA283D0E2C16}" type="slidenum">
              <a:rPr lang="zh-HK" altLang="en-US" smtClean="0"/>
              <a:t>‹#›</a:t>
            </a:fld>
            <a:endParaRPr lang="zh-HK" altLang="en-US"/>
          </a:p>
        </p:txBody>
      </p:sp>
    </p:spTree>
    <p:extLst>
      <p:ext uri="{BB962C8B-B14F-4D97-AF65-F5344CB8AC3E}">
        <p14:creationId xmlns:p14="http://schemas.microsoft.com/office/powerpoint/2010/main" val="2170554352"/>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podcast.rthk.hk/podcast/item.php?pid=425&amp;eid=27371&amp;year=2013&amp;lang=zh-CN" TargetMode="External"/><Relationship Id="rId18" Type="http://schemas.openxmlformats.org/officeDocument/2006/relationships/image" Target="../media/image20.png"/><Relationship Id="rId3" Type="http://schemas.openxmlformats.org/officeDocument/2006/relationships/hyperlink" Target="https://www.rthk.hk/tv/dtt31/programme/drugbattle2013" TargetMode="External"/><Relationship Id="rId7" Type="http://schemas.openxmlformats.org/officeDocument/2006/relationships/hyperlink" Target="https://podcast.rthk.hk/podcast/item.php?pid=425&amp;eid=27055&amp;year=2013&amp;lang=zh-CN" TargetMode="External"/><Relationship Id="rId12" Type="http://schemas.openxmlformats.org/officeDocument/2006/relationships/image" Target="../media/image17.png"/><Relationship Id="rId17" Type="http://schemas.openxmlformats.org/officeDocument/2006/relationships/hyperlink" Target="https://podcast.rthk.hk/podcast/item.php?pid=425&amp;eid=27547&amp;year=2013&amp;lang=zh-CN" TargetMode="External"/><Relationship Id="rId2" Type="http://schemas.openxmlformats.org/officeDocument/2006/relationships/notesSlide" Target="../notesSlides/notesSlide9.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podcast.rthk.hk/podcast/item.php?pid=425&amp;eid=27301&amp;year=2013&amp;lang=zh-CN" TargetMode="External"/><Relationship Id="rId5" Type="http://schemas.openxmlformats.org/officeDocument/2006/relationships/hyperlink" Target="https://podcast.rthk.hk/podcast/item.php?pid=425&amp;eid=26830&amp;year=2012&amp;lang=zh-CN" TargetMode="External"/><Relationship Id="rId15" Type="http://schemas.openxmlformats.org/officeDocument/2006/relationships/hyperlink" Target="https://podcast.rthk.hk/podcast/item.php?pid=425&amp;eid=27372&amp;year=2013&amp;lang=zh-CN" TargetMode="External"/><Relationship Id="rId10" Type="http://schemas.openxmlformats.org/officeDocument/2006/relationships/image" Target="../media/image16.png"/><Relationship Id="rId19" Type="http://schemas.openxmlformats.org/officeDocument/2006/relationships/hyperlink" Target="https://podcast.rthk.hk/podcast/item.php?pid=425&amp;eid=27548&amp;year=2013&amp;lang=zh-CN" TargetMode="External"/><Relationship Id="rId4" Type="http://schemas.openxmlformats.org/officeDocument/2006/relationships/image" Target="../media/image13.png"/><Relationship Id="rId9" Type="http://schemas.openxmlformats.org/officeDocument/2006/relationships/hyperlink" Target="https://podcast.rthk.hk/podcast/item.php?pid=425&amp;eid=27210&amp;year=2013&amp;lang=zh-CN" TargetMode="Externa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podcast.rthk.hk/podcast/item.php?pid=144&amp;eid=96523&amp;lang=en-US"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5" name="矩形 74"/>
          <p:cNvSpPr/>
          <p:nvPr/>
        </p:nvSpPr>
        <p:spPr>
          <a:xfrm>
            <a:off x="1113558" y="1872343"/>
            <a:ext cx="4496760" cy="1938992"/>
          </a:xfrm>
          <a:prstGeom prst="rect">
            <a:avLst/>
          </a:prstGeom>
        </p:spPr>
        <p:txBody>
          <a:bodyPr wrap="square">
            <a:spAutoFit/>
          </a:bodyPr>
          <a:lstStyle/>
          <a:p>
            <a:r>
              <a:rPr lang="zh-TW" altLang="zh-HK" sz="4800" b="1" dirty="0">
                <a:solidFill>
                  <a:srgbClr val="92D050"/>
                </a:solidFill>
                <a:cs typeface="新細明體" panose="02020500000000000000" pitchFamily="18" charset="-120"/>
              </a:rPr>
              <a:t>生活事件事例</a:t>
            </a:r>
            <a:endParaRPr lang="en-US" altLang="zh-TW" sz="4800" b="1" dirty="0">
              <a:solidFill>
                <a:srgbClr val="92D050"/>
              </a:solidFill>
              <a:cs typeface="新細明體" panose="02020500000000000000" pitchFamily="18" charset="-120"/>
            </a:endParaRPr>
          </a:p>
          <a:p>
            <a:pPr>
              <a:lnSpc>
                <a:spcPct val="150000"/>
              </a:lnSpc>
            </a:pPr>
            <a:r>
              <a:rPr lang="zh-TW" altLang="en-US" sz="4800" b="1" dirty="0">
                <a:solidFill>
                  <a:schemeClr val="accent5">
                    <a:lumMod val="75000"/>
                  </a:schemeClr>
                </a:solidFill>
                <a:cs typeface="新細明體" panose="02020500000000000000" pitchFamily="18" charset="-120"/>
              </a:rPr>
              <a:t>向大麻說「不」</a:t>
            </a:r>
            <a:endParaRPr lang="zh-HK" altLang="en-US" sz="4800" dirty="0">
              <a:solidFill>
                <a:schemeClr val="accent5">
                  <a:lumMod val="75000"/>
                </a:schemeClr>
              </a:solidFill>
            </a:endParaRPr>
          </a:p>
        </p:txBody>
      </p:sp>
      <p:sp>
        <p:nvSpPr>
          <p:cNvPr id="78" name="矩形 77"/>
          <p:cNvSpPr/>
          <p:nvPr/>
        </p:nvSpPr>
        <p:spPr>
          <a:xfrm>
            <a:off x="1113558" y="4002768"/>
            <a:ext cx="3609770" cy="1477328"/>
          </a:xfrm>
          <a:prstGeom prst="rect">
            <a:avLst/>
          </a:prstGeom>
        </p:spPr>
        <p:txBody>
          <a:bodyPr wrap="square">
            <a:spAutoFit/>
          </a:bodyPr>
          <a:lstStyle/>
          <a:p>
            <a:r>
              <a:rPr lang="zh-TW" altLang="en-US" b="1" dirty="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價值觀教育</a:t>
            </a:r>
          </a:p>
          <a:p>
            <a:r>
              <a:rPr lang="zh-TW" altLang="en-US" b="1" dirty="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初中至</a:t>
            </a:r>
            <a:r>
              <a:rPr lang="zh-TW" altLang="en-US"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高中學習階段</a:t>
            </a:r>
            <a:endParaRPr lang="zh-TW" altLang="en-US" b="1" dirty="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r>
              <a:rPr lang="zh-TW" altLang="en-US"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教育局</a:t>
            </a:r>
            <a:endParaRPr lang="en-US" altLang="zh-TW"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r>
              <a:rPr lang="zh-TW" altLang="en-US"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德育</a:t>
            </a:r>
            <a:r>
              <a:rPr lang="zh-TW" altLang="en-US" b="1" dirty="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、公民及國民教育組</a:t>
            </a:r>
            <a:r>
              <a:rPr lang="zh-TW" altLang="en-US"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製作</a:t>
            </a:r>
            <a:endParaRPr lang="en-US" altLang="zh-TW"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r>
              <a:rPr lang="en-US" altLang="zh-TW"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2020</a:t>
            </a:r>
            <a:r>
              <a:rPr lang="zh-TW" altLang="en-US"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10</a:t>
            </a:r>
            <a:r>
              <a:rPr lang="zh-TW" altLang="en-US"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b="1" dirty="0" smtClean="0">
              <a:ln w="10160">
                <a:noFill/>
                <a:prstDash val="solid"/>
              </a:ln>
              <a:solidFill>
                <a:srgbClr val="0070C0"/>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6" name="矩形 5"/>
          <p:cNvSpPr/>
          <p:nvPr/>
        </p:nvSpPr>
        <p:spPr>
          <a:xfrm>
            <a:off x="103254" y="6488668"/>
            <a:ext cx="2256965" cy="338554"/>
          </a:xfrm>
          <a:prstGeom prst="rect">
            <a:avLst/>
          </a:prstGeom>
        </p:spPr>
        <p:txBody>
          <a:bodyPr wrap="none">
            <a:spAutoFit/>
          </a:bodyPr>
          <a:lstStyle/>
          <a:p>
            <a:r>
              <a:rPr lang="en-US" altLang="zh-HK" sz="1600" dirty="0">
                <a:solidFill>
                  <a:schemeClr val="bg1">
                    <a:lumMod val="50000"/>
                  </a:schemeClr>
                </a:solidFill>
              </a:rPr>
              <a:t>Images: </a:t>
            </a:r>
            <a:r>
              <a:rPr lang="en-US" altLang="zh-HK" sz="1600" dirty="0" smtClean="0">
                <a:solidFill>
                  <a:schemeClr val="bg1">
                    <a:lumMod val="50000"/>
                  </a:schemeClr>
                </a:solidFill>
              </a:rPr>
              <a:t>www.freepik.com</a:t>
            </a:r>
            <a:endParaRPr lang="zh-HK" altLang="en-US" sz="1600" dirty="0">
              <a:solidFill>
                <a:schemeClr val="bg1">
                  <a:lumMod val="50000"/>
                </a:schemeClr>
              </a:solidFill>
            </a:endParaRPr>
          </a:p>
        </p:txBody>
      </p:sp>
      <p:pic>
        <p:nvPicPr>
          <p:cNvPr id="1028" name="Picture 4" descr="Cannabis, Hemp, Leaf, Marijuana, Plant, Pot, Drug, 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245" y="1872343"/>
            <a:ext cx="2130425"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2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433" y="1182438"/>
            <a:ext cx="7626699" cy="3703578"/>
          </a:xfrm>
          <a:prstGeom prst="rect">
            <a:avLst/>
          </a:prstGeom>
        </p:spPr>
        <p:txBody>
          <a:bodyPr wrap="square">
            <a:spAutoFit/>
          </a:bodyPr>
          <a:lstStyle/>
          <a:p>
            <a:pPr algn="just">
              <a:spcBef>
                <a:spcPts val="1200"/>
              </a:spcBef>
              <a:spcAft>
                <a:spcPts val="0"/>
              </a:spcAft>
              <a:tabLst>
                <a:tab pos="457200" algn="l"/>
                <a:tab pos="914400" algn="l"/>
                <a:tab pos="1371600" algn="l"/>
                <a:tab pos="1828800" algn="l"/>
                <a:tab pos="2286000" algn="l"/>
                <a:tab pos="2743200" algn="l"/>
                <a:tab pos="3200400" algn="l"/>
                <a:tab pos="3657600" algn="l"/>
                <a:tab pos="4114800" algn="l"/>
              </a:tabLst>
            </a:pPr>
            <a:r>
              <a:rPr lang="zh-TW" altLang="zh-TW" sz="4000" dirty="0" smtClean="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4000"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身體髮膚，受諸父母，不敢毀傷。</a:t>
            </a:r>
            <a:r>
              <a:rPr lang="zh-TW" altLang="zh-TW" sz="4000" dirty="0" smtClean="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4000"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4000"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孝經</a:t>
            </a:r>
            <a:r>
              <a:rPr lang="en-US" altLang="zh-TW" sz="4000"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4000"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開宗明義章</a:t>
            </a:r>
            <a:r>
              <a:rPr lang="en-US" altLang="zh-TW" sz="4000"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4000" dirty="0" smtClean="0">
              <a:solidFill>
                <a:srgbClr val="00B050"/>
              </a:solidFill>
              <a:latin typeface="微軟正黑體" panose="020B0604030504040204" pitchFamily="34" charset="-120"/>
              <a:ea typeface="微軟正黑體" panose="020B0604030504040204" pitchFamily="34" charset="-120"/>
              <a:cs typeface="Arial" panose="020B0604020202020204" pitchFamily="34" charset="0"/>
            </a:endParaRPr>
          </a:p>
          <a:p>
            <a:pPr algn="just">
              <a:lnSpc>
                <a:spcPts val="2000"/>
              </a:lnSpc>
              <a:spcBef>
                <a:spcPts val="800"/>
              </a:spcBef>
              <a:spcAft>
                <a:spcPts val="0"/>
              </a:spcAft>
              <a:tabLst>
                <a:tab pos="457200" algn="l"/>
                <a:tab pos="914400" algn="l"/>
                <a:tab pos="1371600" algn="l"/>
                <a:tab pos="1828800" algn="l"/>
                <a:tab pos="2286000" algn="l"/>
                <a:tab pos="2743200" algn="l"/>
                <a:tab pos="3200400" algn="l"/>
                <a:tab pos="3657600" algn="l"/>
                <a:tab pos="4114800" algn="l"/>
              </a:tabLst>
            </a:pPr>
            <a:endParaRPr lang="en-US" altLang="zh-TW" dirty="0">
              <a:solidFill>
                <a:srgbClr val="E22400"/>
              </a:solidFill>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lnSpc>
                <a:spcPct val="150000"/>
              </a:lnSpc>
              <a:spcBef>
                <a:spcPts val="80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Lst>
            </a:pP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青</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少</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年吸</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食大麻</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不單損害</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自己</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健康，甚至因此而</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影響自己</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的生命</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dirty="0" smtClean="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lnSpc>
                <a:spcPct val="150000"/>
              </a:lnSpc>
              <a:spcBef>
                <a:spcPts val="80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Lst>
            </a:pP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這些行為</a:t>
            </a:r>
            <a:r>
              <a:rPr lang="zh-TW" altLang="en-US" sz="2400" dirty="0" smtClean="0">
                <a:latin typeface="微軟正黑體" panose="020B0604030504040204" pitchFamily="34" charset="-120"/>
                <a:ea typeface="微軟正黑體" panose="020B0604030504040204" pitchFamily="34" charset="-120"/>
                <a:cs typeface="Arial" panose="020B0604020202020204" pitchFamily="34" charset="0"/>
              </a:rPr>
              <a:t>不僅</a:t>
            </a:r>
            <a:r>
              <a:rPr lang="zh-TW" altLang="zh-TW" sz="2400" dirty="0" smtClean="0">
                <a:latin typeface="微軟正黑體" panose="020B0604030504040204" pitchFamily="34" charset="-120"/>
                <a:ea typeface="微軟正黑體" panose="020B0604030504040204" pitchFamily="34" charset="-120"/>
                <a:cs typeface="Arial" panose="020B0604020202020204" pitchFamily="34" charset="0"/>
              </a:rPr>
              <a:t>不</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智，更是不孝。</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159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1980" y="1668802"/>
            <a:ext cx="6654352" cy="523220"/>
          </a:xfrm>
          <a:prstGeom prst="rect">
            <a:avLst/>
          </a:prstGeom>
        </p:spPr>
        <p:txBody>
          <a:bodyPr wrap="square">
            <a:spAutoFit/>
          </a:bodyPr>
          <a:lstStyle/>
          <a:p>
            <a:r>
              <a:rPr lang="zh-TW" altLang="en-US" sz="2800" dirty="0" smtClean="0">
                <a:solidFill>
                  <a:schemeClr val="accent5">
                    <a:lumMod val="75000"/>
                  </a:schemeClr>
                </a:solidFill>
              </a:rPr>
              <a:t>電視劇</a:t>
            </a:r>
            <a:r>
              <a:rPr lang="zh-TW" altLang="en-US" sz="2800" dirty="0">
                <a:solidFill>
                  <a:schemeClr val="accent5">
                    <a:lumMod val="75000"/>
                  </a:schemeClr>
                </a:solidFill>
              </a:rPr>
              <a:t>集</a:t>
            </a:r>
            <a:r>
              <a:rPr lang="zh-TW" altLang="en-US" sz="2800" dirty="0" smtClean="0">
                <a:solidFill>
                  <a:schemeClr val="accent5">
                    <a:lumMod val="75000"/>
                  </a:schemeClr>
                </a:solidFill>
              </a:rPr>
              <a:t>欣賞：</a:t>
            </a:r>
            <a:r>
              <a:rPr lang="en-US" altLang="zh-HK" sz="2800" dirty="0" smtClean="0">
                <a:solidFill>
                  <a:schemeClr val="accent6">
                    <a:lumMod val="50000"/>
                  </a:schemeClr>
                </a:solidFill>
              </a:rPr>
              <a:t>《</a:t>
            </a:r>
            <a:r>
              <a:rPr lang="zh-HK" altLang="en-US" sz="2800" dirty="0">
                <a:solidFill>
                  <a:schemeClr val="accent6">
                    <a:lumMod val="50000"/>
                  </a:schemeClr>
                </a:solidFill>
              </a:rPr>
              <a:t>毒海浮生</a:t>
            </a:r>
            <a:r>
              <a:rPr lang="en-US" altLang="zh-HK" sz="2800" dirty="0">
                <a:solidFill>
                  <a:schemeClr val="accent6">
                    <a:lumMod val="50000"/>
                  </a:schemeClr>
                </a:solidFill>
              </a:rPr>
              <a:t>》</a:t>
            </a:r>
            <a:r>
              <a:rPr lang="zh-HK" altLang="en-US" sz="2800" dirty="0" smtClean="0">
                <a:solidFill>
                  <a:schemeClr val="accent6">
                    <a:lumMod val="50000"/>
                  </a:schemeClr>
                </a:solidFill>
              </a:rPr>
              <a:t>系列簡介</a:t>
            </a:r>
          </a:p>
        </p:txBody>
      </p:sp>
      <p:sp>
        <p:nvSpPr>
          <p:cNvPr id="4" name="矩形 3"/>
          <p:cNvSpPr/>
          <p:nvPr/>
        </p:nvSpPr>
        <p:spPr>
          <a:xfrm>
            <a:off x="643597" y="2729267"/>
            <a:ext cx="8500403" cy="3263970"/>
          </a:xfrm>
          <a:prstGeom prst="rect">
            <a:avLst/>
          </a:prstGeom>
        </p:spPr>
        <p:txBody>
          <a:bodyPr wrap="square">
            <a:spAutoFit/>
          </a:bodyPr>
          <a:lstStyle/>
          <a:p>
            <a:pPr>
              <a:lnSpc>
                <a:spcPct val="115000"/>
              </a:lnSpc>
              <a:spcBef>
                <a:spcPts val="1200"/>
              </a:spcBef>
              <a:spcAft>
                <a:spcPts val="0"/>
              </a:spcAft>
            </a:pPr>
            <a:r>
              <a:rPr lang="zh-HK" altLang="zh-HK" sz="2400" b="1" kern="100" dirty="0">
                <a:solidFill>
                  <a:schemeClr val="accent6">
                    <a:lumMod val="50000"/>
                  </a:schemeClr>
                </a:solidFill>
                <a:latin typeface="Calibri" panose="020F0502020204030204" pitchFamily="34" charset="0"/>
                <a:cs typeface="Times New Roman" panose="02020603050405020304" pitchFamily="18" charset="0"/>
              </a:rPr>
              <a:t>視像</a:t>
            </a:r>
            <a:r>
              <a:rPr lang="zh-HK" altLang="zh-HK" sz="2400" b="1" kern="100" dirty="0" smtClean="0">
                <a:solidFill>
                  <a:schemeClr val="accent6">
                    <a:lumMod val="50000"/>
                  </a:schemeClr>
                </a:solidFill>
                <a:latin typeface="Calibri" panose="020F0502020204030204" pitchFamily="34" charset="0"/>
                <a:cs typeface="Times New Roman" panose="02020603050405020304" pitchFamily="18" charset="0"/>
              </a:rPr>
              <a:t>資源：</a:t>
            </a:r>
            <a:r>
              <a:rPr lang="en-US" altLang="zh-HK" sz="2400" b="1" kern="100" dirty="0">
                <a:solidFill>
                  <a:schemeClr val="accent6">
                    <a:lumMod val="50000"/>
                  </a:schemeClr>
                </a:solidFill>
                <a:latin typeface="新細明體" panose="02020500000000000000" pitchFamily="18" charset="-120"/>
                <a:cs typeface="Times New Roman" panose="02020603050405020304" pitchFamily="18" charset="0"/>
              </a:rPr>
              <a:t> </a:t>
            </a:r>
            <a:endParaRPr lang="zh-TW" altLang="zh-HK" sz="2400" kern="100" dirty="0">
              <a:solidFill>
                <a:schemeClr val="accent6">
                  <a:lumMod val="50000"/>
                </a:schemeClr>
              </a:solidFill>
              <a:latin typeface="Calibri" panose="020F0502020204030204" pitchFamily="34" charset="0"/>
              <a:cs typeface="Times New Roman" panose="02020603050405020304" pitchFamily="18" charset="0"/>
            </a:endParaRPr>
          </a:p>
          <a:p>
            <a:pPr>
              <a:lnSpc>
                <a:spcPct val="250000"/>
              </a:lnSpc>
              <a:spcAft>
                <a:spcPts val="0"/>
              </a:spcAft>
            </a:pPr>
            <a:r>
              <a:rPr lang="zh-HK" altLang="zh-HK" b="1" kern="100" dirty="0">
                <a:solidFill>
                  <a:schemeClr val="accent6">
                    <a:lumMod val="50000"/>
                  </a:schemeClr>
                </a:solidFill>
                <a:latin typeface="Calibri" panose="020F0502020204030204" pitchFamily="34" charset="0"/>
                <a:cs typeface="Times New Roman" panose="02020603050405020304" pitchFamily="18" charset="0"/>
              </a:rPr>
              <a:t>適</a:t>
            </a:r>
            <a:r>
              <a:rPr lang="zh-TW" altLang="zh-HK" b="1" kern="100" dirty="0">
                <a:solidFill>
                  <a:schemeClr val="accent6">
                    <a:lumMod val="50000"/>
                  </a:schemeClr>
                </a:solidFill>
                <a:latin typeface="Calibri" panose="020F0502020204030204" pitchFamily="34" charset="0"/>
                <a:cs typeface="Times New Roman" panose="02020603050405020304" pitchFamily="18" charset="0"/>
              </a:rPr>
              <a:t>合</a:t>
            </a:r>
            <a:r>
              <a:rPr lang="zh-HK" altLang="zh-HK" b="1" kern="100" dirty="0">
                <a:solidFill>
                  <a:schemeClr val="accent6">
                    <a:lumMod val="50000"/>
                  </a:schemeClr>
                </a:solidFill>
                <a:latin typeface="Calibri" panose="020F0502020204030204" pitchFamily="34" charset="0"/>
                <a:cs typeface="Times New Roman" panose="02020603050405020304" pitchFamily="18" charset="0"/>
              </a:rPr>
              <a:t>初中學生</a:t>
            </a:r>
            <a:r>
              <a:rPr lang="zh-HK" altLang="zh-HK" b="1" kern="100" dirty="0" smtClean="0">
                <a:solidFill>
                  <a:schemeClr val="accent6">
                    <a:lumMod val="50000"/>
                  </a:schemeClr>
                </a:solidFill>
                <a:latin typeface="Calibri" panose="020F0502020204030204" pitchFamily="34" charset="0"/>
                <a:cs typeface="Times New Roman" panose="02020603050405020304" pitchFamily="18" charset="0"/>
              </a:rPr>
              <a:t>：</a:t>
            </a:r>
            <a:r>
              <a:rPr lang="zh-HK" altLang="zh-HK" kern="100" dirty="0" smtClean="0">
                <a:solidFill>
                  <a:schemeClr val="accent6">
                    <a:lumMod val="50000"/>
                  </a:schemeClr>
                </a:solidFill>
                <a:latin typeface="Calibri" panose="020F0502020204030204" pitchFamily="34" charset="0"/>
                <a:cs typeface="Times New Roman" panose="02020603050405020304" pitchFamily="18" charset="0"/>
              </a:rPr>
              <a:t>《</a:t>
            </a:r>
            <a:r>
              <a:rPr lang="zh-HK" altLang="zh-HK" kern="100" dirty="0">
                <a:solidFill>
                  <a:schemeClr val="accent6">
                    <a:lumMod val="50000"/>
                  </a:schemeClr>
                </a:solidFill>
                <a:latin typeface="Calibri" panose="020F0502020204030204" pitchFamily="34" charset="0"/>
                <a:cs typeface="Times New Roman" panose="02020603050405020304" pitchFamily="18" charset="0"/>
              </a:rPr>
              <a:t>他不寂寞》共三</a:t>
            </a:r>
            <a:r>
              <a:rPr lang="zh-HK" altLang="zh-HK" kern="100" dirty="0" smtClean="0">
                <a:solidFill>
                  <a:schemeClr val="accent6">
                    <a:lumMod val="50000"/>
                  </a:schemeClr>
                </a:solidFill>
                <a:latin typeface="Calibri" panose="020F0502020204030204" pitchFamily="34" charset="0"/>
                <a:cs typeface="Times New Roman" panose="02020603050405020304" pitchFamily="18" charset="0"/>
              </a:rPr>
              <a:t>集</a:t>
            </a:r>
            <a:endParaRPr lang="en-US" altLang="zh-HK" kern="100" dirty="0" smtClean="0">
              <a:solidFill>
                <a:schemeClr val="accent6">
                  <a:lumMod val="50000"/>
                </a:schemeClr>
              </a:solidFill>
              <a:latin typeface="Calibri" panose="020F0502020204030204" pitchFamily="34" charset="0"/>
              <a:cs typeface="Times New Roman" panose="02020603050405020304" pitchFamily="18" charset="0"/>
            </a:endParaRPr>
          </a:p>
          <a:p>
            <a:pPr>
              <a:lnSpc>
                <a:spcPct val="115000"/>
              </a:lnSpc>
              <a:spcAft>
                <a:spcPts val="0"/>
              </a:spcAft>
            </a:pPr>
            <a:r>
              <a:rPr lang="en-US" altLang="zh-HK" b="1" kern="100" dirty="0" smtClean="0">
                <a:solidFill>
                  <a:schemeClr val="accent6">
                    <a:lumMod val="50000"/>
                  </a:schemeClr>
                </a:solidFill>
                <a:latin typeface="新細明體" panose="02020500000000000000" pitchFamily="18" charset="-120"/>
                <a:cs typeface="Times New Roman" panose="02020603050405020304" pitchFamily="18" charset="0"/>
              </a:rPr>
              <a:t> </a:t>
            </a:r>
            <a:r>
              <a:rPr lang="en-US" altLang="zh-HK" b="1" kern="100" dirty="0">
                <a:solidFill>
                  <a:schemeClr val="accent6">
                    <a:lumMod val="50000"/>
                  </a:schemeClr>
                </a:solidFill>
                <a:latin typeface="新細明體" panose="02020500000000000000" pitchFamily="18" charset="-120"/>
                <a:cs typeface="Times New Roman" panose="02020603050405020304" pitchFamily="18" charset="0"/>
              </a:rPr>
              <a:t> </a:t>
            </a:r>
            <a:endParaRPr lang="zh-TW" altLang="zh-HK" kern="100" dirty="0">
              <a:solidFill>
                <a:schemeClr val="accent6">
                  <a:lumMod val="50000"/>
                </a:schemeClr>
              </a:solidFill>
              <a:latin typeface="Calibri" panose="020F0502020204030204" pitchFamily="34" charset="0"/>
              <a:cs typeface="Times New Roman" panose="02020603050405020304" pitchFamily="18" charset="0"/>
            </a:endParaRPr>
          </a:p>
          <a:p>
            <a:pPr>
              <a:lnSpc>
                <a:spcPct val="115000"/>
              </a:lnSpc>
              <a:spcAft>
                <a:spcPts val="0"/>
              </a:spcAft>
            </a:pPr>
            <a:r>
              <a:rPr lang="zh-HK" altLang="zh-HK" b="1" kern="100" dirty="0">
                <a:solidFill>
                  <a:schemeClr val="accent6">
                    <a:lumMod val="50000"/>
                  </a:schemeClr>
                </a:solidFill>
                <a:latin typeface="Calibri" panose="020F0502020204030204" pitchFamily="34" charset="0"/>
                <a:cs typeface="Times New Roman" panose="02020603050405020304" pitchFamily="18" charset="0"/>
              </a:rPr>
              <a:t>適</a:t>
            </a:r>
            <a:r>
              <a:rPr lang="zh-TW" altLang="zh-HK" b="1" kern="100" dirty="0">
                <a:solidFill>
                  <a:schemeClr val="accent6">
                    <a:lumMod val="50000"/>
                  </a:schemeClr>
                </a:solidFill>
                <a:latin typeface="Calibri" panose="020F0502020204030204" pitchFamily="34" charset="0"/>
                <a:cs typeface="Times New Roman" panose="02020603050405020304" pitchFamily="18" charset="0"/>
              </a:rPr>
              <a:t>合</a:t>
            </a:r>
            <a:r>
              <a:rPr lang="zh-HK" altLang="zh-HK" b="1" kern="100" dirty="0">
                <a:solidFill>
                  <a:schemeClr val="accent6">
                    <a:lumMod val="50000"/>
                  </a:schemeClr>
                </a:solidFill>
                <a:latin typeface="Calibri" panose="020F0502020204030204" pitchFamily="34" charset="0"/>
                <a:cs typeface="Times New Roman" panose="02020603050405020304" pitchFamily="18" charset="0"/>
              </a:rPr>
              <a:t>高中學生：</a:t>
            </a:r>
            <a:endParaRPr lang="zh-TW" altLang="zh-HK" kern="100" dirty="0">
              <a:solidFill>
                <a:schemeClr val="accent6">
                  <a:lumMod val="50000"/>
                </a:schemeClr>
              </a:solidFill>
              <a:latin typeface="Calibri" panose="020F0502020204030204" pitchFamily="34" charset="0"/>
              <a:cs typeface="Times New Roman" panose="02020603050405020304" pitchFamily="18" charset="0"/>
            </a:endParaRPr>
          </a:p>
          <a:p>
            <a:pPr marL="901700">
              <a:lnSpc>
                <a:spcPct val="115000"/>
              </a:lnSpc>
              <a:spcBef>
                <a:spcPts val="1200"/>
              </a:spcBef>
              <a:spcAft>
                <a:spcPts val="0"/>
              </a:spcAft>
            </a:pPr>
            <a:r>
              <a:rPr lang="zh-HK" altLang="zh-HK" kern="100" dirty="0">
                <a:solidFill>
                  <a:schemeClr val="accent6">
                    <a:lumMod val="50000"/>
                  </a:schemeClr>
                </a:solidFill>
                <a:latin typeface="Calibri" panose="020F0502020204030204" pitchFamily="34" charset="0"/>
                <a:cs typeface="Times New Roman" panose="02020603050405020304" pitchFamily="18" charset="0"/>
              </a:rPr>
              <a:t>《開心</a:t>
            </a:r>
            <a:r>
              <a:rPr lang="en-US" altLang="zh-HK" kern="100" dirty="0">
                <a:solidFill>
                  <a:schemeClr val="accent6">
                    <a:lumMod val="50000"/>
                  </a:schemeClr>
                </a:solidFill>
                <a:latin typeface="新細明體" panose="02020500000000000000" pitchFamily="18" charset="-120"/>
                <a:cs typeface="Times New Roman" panose="02020603050405020304" pitchFamily="18" charset="0"/>
              </a:rPr>
              <a:t>share</a:t>
            </a:r>
            <a:r>
              <a:rPr lang="zh-HK" altLang="zh-HK" kern="100" dirty="0">
                <a:solidFill>
                  <a:schemeClr val="accent6">
                    <a:lumMod val="50000"/>
                  </a:schemeClr>
                </a:solidFill>
                <a:latin typeface="Calibri" panose="020F0502020204030204" pitchFamily="34" charset="0"/>
                <a:cs typeface="Times New Roman" panose="02020603050405020304" pitchFamily="18" charset="0"/>
              </a:rPr>
              <a:t>十七歲》共三集</a:t>
            </a:r>
            <a:endParaRPr lang="zh-TW" altLang="zh-HK" kern="100" dirty="0">
              <a:solidFill>
                <a:schemeClr val="accent6">
                  <a:lumMod val="50000"/>
                </a:schemeClr>
              </a:solidFill>
              <a:latin typeface="Calibri" panose="020F0502020204030204" pitchFamily="34" charset="0"/>
              <a:cs typeface="Times New Roman" panose="02020603050405020304" pitchFamily="18" charset="0"/>
            </a:endParaRPr>
          </a:p>
          <a:p>
            <a:pPr marL="901700">
              <a:lnSpc>
                <a:spcPct val="115000"/>
              </a:lnSpc>
              <a:spcBef>
                <a:spcPts val="1200"/>
              </a:spcBef>
              <a:spcAft>
                <a:spcPts val="0"/>
              </a:spcAft>
            </a:pPr>
            <a:endParaRPr lang="en-US" altLang="zh-HK" kern="100" dirty="0" smtClean="0">
              <a:solidFill>
                <a:schemeClr val="accent6">
                  <a:lumMod val="50000"/>
                </a:schemeClr>
              </a:solidFill>
              <a:latin typeface="Calibri" panose="020F0502020204030204" pitchFamily="34" charset="0"/>
              <a:cs typeface="Times New Roman" panose="02020603050405020304" pitchFamily="18" charset="0"/>
            </a:endParaRPr>
          </a:p>
          <a:p>
            <a:pPr marL="901700">
              <a:lnSpc>
                <a:spcPct val="115000"/>
              </a:lnSpc>
              <a:spcBef>
                <a:spcPts val="1200"/>
              </a:spcBef>
              <a:spcAft>
                <a:spcPts val="0"/>
              </a:spcAft>
            </a:pPr>
            <a:r>
              <a:rPr lang="zh-HK" altLang="zh-HK" kern="100" dirty="0" smtClean="0">
                <a:solidFill>
                  <a:schemeClr val="accent6">
                    <a:lumMod val="50000"/>
                  </a:schemeClr>
                </a:solidFill>
                <a:latin typeface="Calibri" panose="020F0502020204030204" pitchFamily="34" charset="0"/>
                <a:cs typeface="Times New Roman" panose="02020603050405020304" pitchFamily="18" charset="0"/>
              </a:rPr>
              <a:t>《</a:t>
            </a:r>
            <a:r>
              <a:rPr lang="zh-HK" altLang="zh-HK" kern="100" dirty="0">
                <a:solidFill>
                  <a:schemeClr val="accent6">
                    <a:lumMod val="50000"/>
                  </a:schemeClr>
                </a:solidFill>
                <a:latin typeface="Calibri" panose="020F0502020204030204" pitchFamily="34" charset="0"/>
                <a:cs typeface="Times New Roman" panose="02020603050405020304" pitchFamily="18" charset="0"/>
              </a:rPr>
              <a:t>我選我路</a:t>
            </a:r>
            <a:r>
              <a:rPr lang="en-US" altLang="zh-HK" kern="100" dirty="0">
                <a:solidFill>
                  <a:schemeClr val="accent6">
                    <a:lumMod val="50000"/>
                  </a:schemeClr>
                </a:solidFill>
                <a:latin typeface="新細明體" panose="02020500000000000000" pitchFamily="18" charset="-120"/>
                <a:cs typeface="Times New Roman" panose="02020603050405020304" pitchFamily="18" charset="0"/>
              </a:rPr>
              <a:t>(</a:t>
            </a:r>
            <a:r>
              <a:rPr lang="zh-HK" altLang="zh-HK" kern="100" dirty="0">
                <a:solidFill>
                  <a:schemeClr val="accent6">
                    <a:lumMod val="50000"/>
                  </a:schemeClr>
                </a:solidFill>
                <a:latin typeface="Calibri" panose="020F0502020204030204" pitchFamily="34" charset="0"/>
                <a:cs typeface="Times New Roman" panose="02020603050405020304" pitchFamily="18" charset="0"/>
              </a:rPr>
              <a:t>上</a:t>
            </a:r>
            <a:r>
              <a:rPr lang="en-US" altLang="zh-HK" kern="100" dirty="0">
                <a:solidFill>
                  <a:schemeClr val="accent6">
                    <a:lumMod val="50000"/>
                  </a:schemeClr>
                </a:solidFill>
                <a:latin typeface="新細明體" panose="02020500000000000000" pitchFamily="18" charset="-120"/>
                <a:cs typeface="Times New Roman" panose="02020603050405020304" pitchFamily="18" charset="0"/>
              </a:rPr>
              <a:t>)</a:t>
            </a:r>
            <a:r>
              <a:rPr lang="zh-HK" altLang="zh-HK" kern="100" dirty="0">
                <a:solidFill>
                  <a:schemeClr val="accent6">
                    <a:lumMod val="50000"/>
                  </a:schemeClr>
                </a:solidFill>
                <a:latin typeface="Calibri" panose="020F0502020204030204" pitchFamily="34" charset="0"/>
                <a:cs typeface="Times New Roman" panose="02020603050405020304" pitchFamily="18" charset="0"/>
              </a:rPr>
              <a:t>》共兩</a:t>
            </a:r>
            <a:r>
              <a:rPr lang="zh-HK" altLang="zh-HK" kern="100" dirty="0" smtClean="0">
                <a:solidFill>
                  <a:schemeClr val="accent6">
                    <a:lumMod val="50000"/>
                  </a:schemeClr>
                </a:solidFill>
                <a:latin typeface="Calibri" panose="020F0502020204030204" pitchFamily="34" charset="0"/>
                <a:cs typeface="Times New Roman" panose="02020603050405020304" pitchFamily="18" charset="0"/>
              </a:rPr>
              <a:t>集</a:t>
            </a:r>
            <a:endParaRPr lang="zh-TW" altLang="zh-HK" kern="100" dirty="0">
              <a:solidFill>
                <a:schemeClr val="accent6">
                  <a:lumMod val="50000"/>
                </a:schemeClr>
              </a:solidFill>
              <a:latin typeface="Calibri" panose="020F0502020204030204" pitchFamily="34" charset="0"/>
              <a:cs typeface="Times New Roman" panose="02020603050405020304" pitchFamily="18" charset="0"/>
            </a:endParaRPr>
          </a:p>
        </p:txBody>
      </p:sp>
      <p:sp>
        <p:nvSpPr>
          <p:cNvPr id="5" name="矩形 4"/>
          <p:cNvSpPr/>
          <p:nvPr/>
        </p:nvSpPr>
        <p:spPr>
          <a:xfrm>
            <a:off x="3199873" y="456687"/>
            <a:ext cx="2646878" cy="830997"/>
          </a:xfrm>
          <a:prstGeom prst="rect">
            <a:avLst/>
          </a:prstGeom>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zh-TW" altLang="en-US" sz="4800" b="1" dirty="0" smtClean="0">
                <a:ln w="9525">
                  <a:solidFill>
                    <a:schemeClr val="tx2">
                      <a:lumMod val="40000"/>
                      <a:lumOff val="60000"/>
                    </a:schemeClr>
                  </a:solidFill>
                </a:ln>
                <a:solidFill>
                  <a:schemeClr val="accent2">
                    <a:lumMod val="75000"/>
                  </a:schemeClr>
                </a:solidFill>
                <a:effectLst>
                  <a:outerShdw blurRad="38100" dist="25400" dir="5400000" algn="ctr" rotWithShape="0">
                    <a:srgbClr val="6E747A">
                      <a:alpha val="43000"/>
                    </a:srgbClr>
                  </a:outerShdw>
                </a:effectLst>
                <a:latin typeface="+mn-lt"/>
              </a:rPr>
              <a:t>延展活動</a:t>
            </a:r>
            <a:endParaRPr lang="zh-TW" altLang="en-US" sz="4800" b="1" dirty="0">
              <a:ln w="9525">
                <a:solidFill>
                  <a:schemeClr val="tx2">
                    <a:lumMod val="40000"/>
                    <a:lumOff val="60000"/>
                  </a:schemeClr>
                </a:solidFill>
              </a:ln>
              <a:solidFill>
                <a:schemeClr val="accent2">
                  <a:lumMod val="75000"/>
                </a:schemeClr>
              </a:solidFill>
              <a:effectLst>
                <a:outerShdw blurRad="38100" dist="25400" dir="5400000" algn="ctr" rotWithShape="0">
                  <a:srgbClr val="6E747A">
                    <a:alpha val="43000"/>
                  </a:srgbClr>
                </a:outerShdw>
              </a:effectLst>
              <a:latin typeface="+mn-lt"/>
            </a:endParaRPr>
          </a:p>
        </p:txBody>
      </p:sp>
      <p:pic>
        <p:nvPicPr>
          <p:cNvPr id="6" name="圖片 5">
            <a:hlinkClick r:id="rId3"/>
          </p:cNvPr>
          <p:cNvPicPr>
            <a:picLocks noChangeAspect="1"/>
          </p:cNvPicPr>
          <p:nvPr/>
        </p:nvPicPr>
        <p:blipFill>
          <a:blip r:embed="rId4"/>
          <a:stretch>
            <a:fillRect/>
          </a:stretch>
        </p:blipFill>
        <p:spPr>
          <a:xfrm>
            <a:off x="643597" y="1437586"/>
            <a:ext cx="1031859" cy="1031859"/>
          </a:xfrm>
          <a:prstGeom prst="rect">
            <a:avLst/>
          </a:prstGeom>
        </p:spPr>
      </p:pic>
      <p:pic>
        <p:nvPicPr>
          <p:cNvPr id="7" name="圖片 6">
            <a:hlinkClick r:id="rId5"/>
          </p:cNvPr>
          <p:cNvPicPr>
            <a:picLocks noChangeAspect="1"/>
          </p:cNvPicPr>
          <p:nvPr/>
        </p:nvPicPr>
        <p:blipFill>
          <a:blip r:embed="rId6"/>
          <a:stretch>
            <a:fillRect/>
          </a:stretch>
        </p:blipFill>
        <p:spPr>
          <a:xfrm>
            <a:off x="4523312" y="2931906"/>
            <a:ext cx="876774" cy="876774"/>
          </a:xfrm>
          <a:prstGeom prst="rect">
            <a:avLst/>
          </a:prstGeom>
        </p:spPr>
      </p:pic>
      <p:pic>
        <p:nvPicPr>
          <p:cNvPr id="8" name="圖片 7">
            <a:hlinkClick r:id="rId7"/>
          </p:cNvPr>
          <p:cNvPicPr>
            <a:picLocks noChangeAspect="1"/>
          </p:cNvPicPr>
          <p:nvPr/>
        </p:nvPicPr>
        <p:blipFill>
          <a:blip r:embed="rId8"/>
          <a:stretch>
            <a:fillRect/>
          </a:stretch>
        </p:blipFill>
        <p:spPr>
          <a:xfrm>
            <a:off x="5637966" y="2913210"/>
            <a:ext cx="895470" cy="895470"/>
          </a:xfrm>
          <a:prstGeom prst="rect">
            <a:avLst/>
          </a:prstGeom>
        </p:spPr>
      </p:pic>
      <p:pic>
        <p:nvPicPr>
          <p:cNvPr id="9" name="圖片 8">
            <a:hlinkClick r:id="rId9"/>
          </p:cNvPr>
          <p:cNvPicPr>
            <a:picLocks noChangeAspect="1"/>
          </p:cNvPicPr>
          <p:nvPr/>
        </p:nvPicPr>
        <p:blipFill>
          <a:blip r:embed="rId10"/>
          <a:stretch>
            <a:fillRect/>
          </a:stretch>
        </p:blipFill>
        <p:spPr>
          <a:xfrm>
            <a:off x="6704302" y="2860711"/>
            <a:ext cx="1019164" cy="1019164"/>
          </a:xfrm>
          <a:prstGeom prst="rect">
            <a:avLst/>
          </a:prstGeom>
        </p:spPr>
      </p:pic>
      <p:pic>
        <p:nvPicPr>
          <p:cNvPr id="14" name="圖片 13">
            <a:hlinkClick r:id="rId11"/>
          </p:cNvPr>
          <p:cNvPicPr>
            <a:picLocks noChangeAspect="1"/>
          </p:cNvPicPr>
          <p:nvPr/>
        </p:nvPicPr>
        <p:blipFill>
          <a:blip r:embed="rId12"/>
          <a:stretch>
            <a:fillRect/>
          </a:stretch>
        </p:blipFill>
        <p:spPr>
          <a:xfrm>
            <a:off x="4523312" y="4113532"/>
            <a:ext cx="929703" cy="929703"/>
          </a:xfrm>
          <a:prstGeom prst="rect">
            <a:avLst/>
          </a:prstGeom>
        </p:spPr>
      </p:pic>
      <p:pic>
        <p:nvPicPr>
          <p:cNvPr id="15" name="圖片 14">
            <a:hlinkClick r:id="rId13"/>
          </p:cNvPr>
          <p:cNvPicPr>
            <a:picLocks noChangeAspect="1"/>
          </p:cNvPicPr>
          <p:nvPr/>
        </p:nvPicPr>
        <p:blipFill>
          <a:blip r:embed="rId14"/>
          <a:stretch>
            <a:fillRect/>
          </a:stretch>
        </p:blipFill>
        <p:spPr>
          <a:xfrm>
            <a:off x="5647123" y="4120064"/>
            <a:ext cx="916638" cy="916638"/>
          </a:xfrm>
          <a:prstGeom prst="rect">
            <a:avLst/>
          </a:prstGeom>
        </p:spPr>
      </p:pic>
      <p:pic>
        <p:nvPicPr>
          <p:cNvPr id="16" name="圖片 15">
            <a:hlinkClick r:id="rId15"/>
          </p:cNvPr>
          <p:cNvPicPr>
            <a:picLocks noChangeAspect="1"/>
          </p:cNvPicPr>
          <p:nvPr/>
        </p:nvPicPr>
        <p:blipFill>
          <a:blip r:embed="rId16"/>
          <a:stretch>
            <a:fillRect/>
          </a:stretch>
        </p:blipFill>
        <p:spPr>
          <a:xfrm>
            <a:off x="6749032" y="4106999"/>
            <a:ext cx="929703" cy="929703"/>
          </a:xfrm>
          <a:prstGeom prst="rect">
            <a:avLst/>
          </a:prstGeom>
        </p:spPr>
      </p:pic>
      <p:pic>
        <p:nvPicPr>
          <p:cNvPr id="17" name="圖片 16">
            <a:hlinkClick r:id="rId17"/>
          </p:cNvPr>
          <p:cNvPicPr>
            <a:picLocks noChangeAspect="1"/>
          </p:cNvPicPr>
          <p:nvPr/>
        </p:nvPicPr>
        <p:blipFill>
          <a:blip r:embed="rId18"/>
          <a:stretch>
            <a:fillRect/>
          </a:stretch>
        </p:blipFill>
        <p:spPr>
          <a:xfrm>
            <a:off x="4509179" y="5347909"/>
            <a:ext cx="943836" cy="943836"/>
          </a:xfrm>
          <a:prstGeom prst="rect">
            <a:avLst/>
          </a:prstGeom>
        </p:spPr>
      </p:pic>
      <p:pic>
        <p:nvPicPr>
          <p:cNvPr id="18" name="圖片 17">
            <a:hlinkClick r:id="rId19"/>
          </p:cNvPr>
          <p:cNvPicPr>
            <a:picLocks noChangeAspect="1"/>
          </p:cNvPicPr>
          <p:nvPr/>
        </p:nvPicPr>
        <p:blipFill>
          <a:blip r:embed="rId20"/>
          <a:stretch>
            <a:fillRect/>
          </a:stretch>
        </p:blipFill>
        <p:spPr>
          <a:xfrm>
            <a:off x="5647123" y="5347909"/>
            <a:ext cx="916638" cy="916638"/>
          </a:xfrm>
          <a:prstGeom prst="rect">
            <a:avLst/>
          </a:prstGeom>
        </p:spPr>
      </p:pic>
    </p:spTree>
    <p:extLst>
      <p:ext uri="{BB962C8B-B14F-4D97-AF65-F5344CB8AC3E}">
        <p14:creationId xmlns:p14="http://schemas.microsoft.com/office/powerpoint/2010/main" val="170858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10479" y="2370055"/>
            <a:ext cx="7420335" cy="2723823"/>
          </a:xfrm>
          <a:prstGeom prst="rect">
            <a:avLst/>
          </a:prstGeom>
        </p:spPr>
        <p:txBody>
          <a:bodyPr wrap="square">
            <a:spAutoFit/>
          </a:bodyPr>
          <a:lstStyle/>
          <a:p>
            <a:pPr>
              <a:lnSpc>
                <a:spcPct val="115000"/>
              </a:lnSpc>
              <a:spcAft>
                <a:spcPts val="0"/>
              </a:spcAft>
            </a:pPr>
            <a:r>
              <a:rPr lang="zh-TW" altLang="en-US" sz="2800" kern="100" dirty="0" smtClean="0">
                <a:solidFill>
                  <a:srgbClr val="002060"/>
                </a:solidFill>
                <a:latin typeface="+mn-ea"/>
                <a:cs typeface="Times New Roman" panose="02020603050405020304" pitchFamily="18" charset="0"/>
              </a:rPr>
              <a:t>欣賞完</a:t>
            </a:r>
            <a:r>
              <a:rPr lang="en-US" altLang="zh-TW" sz="2800" kern="100" dirty="0" smtClean="0">
                <a:solidFill>
                  <a:srgbClr val="002060"/>
                </a:solidFill>
                <a:latin typeface="+mn-ea"/>
                <a:cs typeface="Times New Roman" panose="02020603050405020304" pitchFamily="18" charset="0"/>
              </a:rPr>
              <a:t>《</a:t>
            </a:r>
            <a:r>
              <a:rPr lang="zh-TW" altLang="en-US" sz="2800" kern="100" dirty="0">
                <a:solidFill>
                  <a:srgbClr val="002060"/>
                </a:solidFill>
                <a:latin typeface="+mn-ea"/>
                <a:cs typeface="Times New Roman" panose="02020603050405020304" pitchFamily="18" charset="0"/>
              </a:rPr>
              <a:t>毒海浮生</a:t>
            </a:r>
            <a:r>
              <a:rPr lang="en-US" altLang="zh-TW" sz="2800" kern="100" dirty="0">
                <a:solidFill>
                  <a:srgbClr val="002060"/>
                </a:solidFill>
                <a:latin typeface="+mn-ea"/>
                <a:cs typeface="Times New Roman" panose="02020603050405020304" pitchFamily="18" charset="0"/>
              </a:rPr>
              <a:t>》</a:t>
            </a:r>
            <a:r>
              <a:rPr lang="zh-TW" altLang="en-US" sz="2800" kern="100" dirty="0" smtClean="0">
                <a:solidFill>
                  <a:srgbClr val="002060"/>
                </a:solidFill>
                <a:latin typeface="+mn-ea"/>
                <a:cs typeface="Times New Roman" panose="02020603050405020304" pitchFamily="18" charset="0"/>
              </a:rPr>
              <a:t>系列劇集之後，</a:t>
            </a:r>
            <a:endParaRPr lang="en-US" altLang="zh-TW" sz="2800" kern="100" dirty="0" smtClean="0">
              <a:solidFill>
                <a:srgbClr val="002060"/>
              </a:solidFill>
              <a:latin typeface="+mn-ea"/>
              <a:cs typeface="Times New Roman" panose="02020603050405020304" pitchFamily="18" charset="0"/>
            </a:endParaRPr>
          </a:p>
          <a:p>
            <a:pPr>
              <a:lnSpc>
                <a:spcPct val="115000"/>
              </a:lnSpc>
              <a:spcAft>
                <a:spcPts val="0"/>
              </a:spcAft>
            </a:pPr>
            <a:r>
              <a:rPr lang="zh-HK" altLang="zh-HK" sz="2800" kern="100" dirty="0" smtClean="0">
                <a:solidFill>
                  <a:srgbClr val="002060"/>
                </a:solidFill>
                <a:latin typeface="+mn-ea"/>
                <a:cs typeface="Times New Roman" panose="02020603050405020304" pitchFamily="18" charset="0"/>
              </a:rPr>
              <a:t>思考以下問題：</a:t>
            </a:r>
            <a:endParaRPr lang="zh-TW" altLang="zh-HK" sz="2800" kern="100" dirty="0" smtClean="0">
              <a:solidFill>
                <a:srgbClr val="002060"/>
              </a:solidFill>
              <a:latin typeface="+mn-ea"/>
              <a:cs typeface="Times New Roman" panose="02020603050405020304" pitchFamily="18" charset="0"/>
            </a:endParaRPr>
          </a:p>
          <a:p>
            <a:pPr>
              <a:lnSpc>
                <a:spcPct val="115000"/>
              </a:lnSpc>
              <a:spcBef>
                <a:spcPts val="1200"/>
              </a:spcBef>
              <a:spcAft>
                <a:spcPts val="0"/>
              </a:spcAft>
            </a:pPr>
            <a:r>
              <a:rPr lang="en-US" altLang="zh-HK" sz="2800" kern="100" dirty="0" smtClean="0">
                <a:solidFill>
                  <a:schemeClr val="accent5">
                    <a:lumMod val="75000"/>
                  </a:schemeClr>
                </a:solidFill>
                <a:latin typeface="+mn-ea"/>
                <a:cs typeface="Times New Roman" panose="02020603050405020304" pitchFamily="18" charset="0"/>
              </a:rPr>
              <a:t>1</a:t>
            </a:r>
            <a:r>
              <a:rPr lang="en-US" altLang="zh-HK" sz="2800" kern="100" dirty="0">
                <a:solidFill>
                  <a:schemeClr val="accent5">
                    <a:lumMod val="75000"/>
                  </a:schemeClr>
                </a:solidFill>
                <a:latin typeface="+mn-ea"/>
                <a:cs typeface="Times New Roman" panose="02020603050405020304" pitchFamily="18" charset="0"/>
              </a:rPr>
              <a:t>.	</a:t>
            </a:r>
            <a:r>
              <a:rPr lang="zh-TW" altLang="en-US" sz="2800" kern="100" dirty="0" smtClean="0">
                <a:solidFill>
                  <a:schemeClr val="accent5">
                    <a:lumMod val="75000"/>
                  </a:schemeClr>
                </a:solidFill>
                <a:latin typeface="+mn-ea"/>
                <a:cs typeface="Times New Roman" panose="02020603050405020304" pitchFamily="18" charset="0"/>
              </a:rPr>
              <a:t>明知毒品禍害深遠，</a:t>
            </a:r>
            <a:r>
              <a:rPr lang="zh-HK" altLang="zh-HK" sz="2800" kern="100" dirty="0" smtClean="0">
                <a:solidFill>
                  <a:schemeClr val="accent5">
                    <a:lumMod val="75000"/>
                  </a:schemeClr>
                </a:solidFill>
                <a:latin typeface="+mn-ea"/>
                <a:cs typeface="Times New Roman" panose="02020603050405020304" pitchFamily="18" charset="0"/>
              </a:rPr>
              <a:t>青年人</a:t>
            </a:r>
            <a:r>
              <a:rPr lang="zh-HK" altLang="zh-HK" sz="2800" kern="100" dirty="0">
                <a:solidFill>
                  <a:schemeClr val="accent5">
                    <a:lumMod val="75000"/>
                  </a:schemeClr>
                </a:solidFill>
                <a:latin typeface="+mn-ea"/>
                <a:cs typeface="Times New Roman" panose="02020603050405020304" pitchFamily="18" charset="0"/>
              </a:rPr>
              <a:t>為何選擇吸毒？</a:t>
            </a:r>
            <a:endParaRPr lang="zh-TW" altLang="zh-HK" sz="2800" kern="100" dirty="0">
              <a:solidFill>
                <a:schemeClr val="accent5">
                  <a:lumMod val="75000"/>
                </a:schemeClr>
              </a:solidFill>
              <a:latin typeface="+mn-ea"/>
              <a:cs typeface="Times New Roman" panose="02020603050405020304" pitchFamily="18" charset="0"/>
            </a:endParaRPr>
          </a:p>
          <a:p>
            <a:pPr marL="450850" indent="-450850">
              <a:lnSpc>
                <a:spcPct val="115000"/>
              </a:lnSpc>
              <a:spcAft>
                <a:spcPts val="0"/>
              </a:spcAft>
            </a:pPr>
            <a:r>
              <a:rPr lang="en-US" altLang="zh-HK" sz="2800" kern="100" dirty="0">
                <a:solidFill>
                  <a:schemeClr val="accent5">
                    <a:lumMod val="75000"/>
                  </a:schemeClr>
                </a:solidFill>
                <a:latin typeface="+mn-ea"/>
                <a:cs typeface="Times New Roman" panose="02020603050405020304" pitchFamily="18" charset="0"/>
              </a:rPr>
              <a:t>2.	</a:t>
            </a:r>
            <a:r>
              <a:rPr lang="zh-HK" altLang="zh-HK" sz="2800" kern="100" dirty="0" smtClean="0">
                <a:solidFill>
                  <a:schemeClr val="accent5">
                    <a:lumMod val="75000"/>
                  </a:schemeClr>
                </a:solidFill>
                <a:latin typeface="+mn-ea"/>
                <a:cs typeface="Times New Roman" panose="02020603050405020304" pitchFamily="18" charset="0"/>
              </a:rPr>
              <a:t>怎樣才能</a:t>
            </a:r>
            <a:r>
              <a:rPr lang="zh-HK" altLang="zh-HK" sz="2800" kern="100" dirty="0">
                <a:solidFill>
                  <a:schemeClr val="accent5">
                    <a:lumMod val="75000"/>
                  </a:schemeClr>
                </a:solidFill>
                <a:latin typeface="+mn-ea"/>
                <a:cs typeface="Times New Roman" panose="02020603050405020304" pitchFamily="18" charset="0"/>
              </a:rPr>
              <a:t>防止徘徊毒海邊緣的人染上毒癮？</a:t>
            </a:r>
            <a:endParaRPr lang="zh-TW" altLang="zh-HK" sz="2800" kern="100" dirty="0">
              <a:solidFill>
                <a:schemeClr val="accent5">
                  <a:lumMod val="75000"/>
                </a:schemeClr>
              </a:solidFill>
              <a:latin typeface="+mn-ea"/>
              <a:cs typeface="Times New Roman" panose="02020603050405020304" pitchFamily="18" charset="0"/>
            </a:endParaRPr>
          </a:p>
          <a:p>
            <a:pPr>
              <a:lnSpc>
                <a:spcPct val="115000"/>
              </a:lnSpc>
              <a:spcAft>
                <a:spcPts val="0"/>
              </a:spcAft>
            </a:pPr>
            <a:r>
              <a:rPr lang="en-US" altLang="zh-HK" sz="2800" kern="100" dirty="0">
                <a:solidFill>
                  <a:schemeClr val="accent5">
                    <a:lumMod val="75000"/>
                  </a:schemeClr>
                </a:solidFill>
                <a:latin typeface="+mn-ea"/>
                <a:cs typeface="Times New Roman" panose="02020603050405020304" pitchFamily="18" charset="0"/>
              </a:rPr>
              <a:t>3.	</a:t>
            </a:r>
            <a:r>
              <a:rPr lang="zh-HK" altLang="zh-HK" sz="2800" dirty="0" smtClean="0">
                <a:solidFill>
                  <a:schemeClr val="accent5">
                    <a:lumMod val="75000"/>
                  </a:schemeClr>
                </a:solidFill>
                <a:latin typeface="+mn-ea"/>
                <a:cs typeface="Times New Roman" panose="02020603050405020304" pitchFamily="18" charset="0"/>
              </a:rPr>
              <a:t>怎樣</a:t>
            </a:r>
            <a:r>
              <a:rPr lang="zh-HK" altLang="zh-HK" sz="2800" dirty="0">
                <a:solidFill>
                  <a:schemeClr val="accent5">
                    <a:lumMod val="75000"/>
                  </a:schemeClr>
                </a:solidFill>
                <a:latin typeface="+mn-ea"/>
                <a:cs typeface="Times New Roman" panose="02020603050405020304" pitchFamily="18" charset="0"/>
              </a:rPr>
              <a:t>才能幫助吸毒者重獲新生？</a:t>
            </a:r>
            <a:endParaRPr lang="zh-HK" altLang="en-US" sz="2800" dirty="0">
              <a:solidFill>
                <a:schemeClr val="accent5">
                  <a:lumMod val="75000"/>
                </a:schemeClr>
              </a:solidFill>
              <a:latin typeface="+mn-ea"/>
            </a:endParaRPr>
          </a:p>
        </p:txBody>
      </p:sp>
      <p:sp>
        <p:nvSpPr>
          <p:cNvPr id="4" name="矩形 3"/>
          <p:cNvSpPr/>
          <p:nvPr/>
        </p:nvSpPr>
        <p:spPr>
          <a:xfrm>
            <a:off x="2345499" y="765433"/>
            <a:ext cx="3262432" cy="1015663"/>
          </a:xfrm>
          <a:prstGeom prst="rect">
            <a:avLst/>
          </a:prstGeom>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zh-TW" altLang="en-US" sz="6000" b="1" dirty="0">
                <a:ln w="9525">
                  <a:solidFill>
                    <a:schemeClr val="tx2">
                      <a:lumMod val="40000"/>
                      <a:lumOff val="60000"/>
                    </a:schemeClr>
                  </a:solidFill>
                </a:ln>
                <a:solidFill>
                  <a:schemeClr val="accent2">
                    <a:lumMod val="75000"/>
                  </a:schemeClr>
                </a:solidFill>
                <a:effectLst>
                  <a:outerShdw blurRad="38100" dist="25400" dir="5400000" algn="ctr" rotWithShape="0">
                    <a:srgbClr val="6E747A">
                      <a:alpha val="43000"/>
                    </a:srgbClr>
                  </a:outerShdw>
                </a:effectLst>
                <a:latin typeface="+mn-lt"/>
              </a:rPr>
              <a:t>反思問題</a:t>
            </a:r>
          </a:p>
        </p:txBody>
      </p:sp>
      <p:pic>
        <p:nvPicPr>
          <p:cNvPr id="5" name="圖片 4"/>
          <p:cNvPicPr>
            <a:picLocks noChangeAspect="1"/>
          </p:cNvPicPr>
          <p:nvPr/>
        </p:nvPicPr>
        <p:blipFill>
          <a:blip r:embed="rId2"/>
          <a:stretch>
            <a:fillRect/>
          </a:stretch>
        </p:blipFill>
        <p:spPr>
          <a:xfrm>
            <a:off x="6424127" y="381064"/>
            <a:ext cx="1829013" cy="1784402"/>
          </a:xfrm>
          <a:prstGeom prst="rect">
            <a:avLst/>
          </a:prstGeom>
        </p:spPr>
      </p:pic>
    </p:spTree>
    <p:extLst>
      <p:ext uri="{BB962C8B-B14F-4D97-AF65-F5344CB8AC3E}">
        <p14:creationId xmlns:p14="http://schemas.microsoft.com/office/powerpoint/2010/main" val="2683435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7471" y="2734236"/>
            <a:ext cx="5416447" cy="1107996"/>
          </a:xfrm>
          <a:prstGeom prst="rect">
            <a:avLst/>
          </a:prstGeom>
        </p:spPr>
        <p:txBody>
          <a:bodyPr wrap="square">
            <a:spAutoFit/>
          </a:bodyPr>
          <a:lstStyle/>
          <a:p>
            <a:r>
              <a:rPr lang="zh-TW" altLang="en-US" sz="6600" b="1" dirty="0">
                <a:ln w="10160">
                  <a:solidFill>
                    <a:schemeClr val="accent5"/>
                  </a:solidFill>
                  <a:prstDash val="solid"/>
                </a:ln>
                <a:solidFill>
                  <a:srgbClr val="FFFFFF"/>
                </a:solidFill>
                <a:effectLst>
                  <a:outerShdw blurRad="50800" dist="76200" dir="6000000" sx="103000" sy="103000" algn="t" rotWithShape="0">
                    <a:prstClr val="black">
                      <a:alpha val="40000"/>
                    </a:prstClr>
                  </a:outerShdw>
                </a:effectLst>
                <a:latin typeface="微軟正黑體" panose="020B0604030504040204" pitchFamily="34" charset="-120"/>
                <a:ea typeface="微軟正黑體" panose="020B0604030504040204" pitchFamily="34" charset="-120"/>
              </a:rPr>
              <a:t>教師參考資料</a:t>
            </a:r>
          </a:p>
        </p:txBody>
      </p:sp>
    </p:spTree>
    <p:extLst>
      <p:ext uri="{BB962C8B-B14F-4D97-AF65-F5344CB8AC3E}">
        <p14:creationId xmlns:p14="http://schemas.microsoft.com/office/powerpoint/2010/main" val="26555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711" y="693493"/>
            <a:ext cx="3265638" cy="52322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n-US" altLang="zh-TW" sz="2800" b="1" dirty="0" smtClean="0">
                <a:ln w="9525">
                  <a:solidFill>
                    <a:schemeClr val="tx2">
                      <a:lumMod val="40000"/>
                      <a:lumOff val="60000"/>
                    </a:schemeClr>
                  </a:solidFill>
                </a:ln>
                <a:solidFill>
                  <a:srgbClr val="002060"/>
                </a:solidFill>
                <a:effectLst>
                  <a:outerShdw blurRad="38100" dist="25400" dir="5400000" algn="ctr" rotWithShape="0">
                    <a:srgbClr val="6E747A">
                      <a:alpha val="43000"/>
                    </a:srgbClr>
                  </a:outerShdw>
                </a:effectLst>
              </a:rPr>
              <a:t> </a:t>
            </a:r>
            <a:r>
              <a:rPr lang="zh-TW" altLang="en-US" sz="2800" b="1" dirty="0" smtClean="0">
                <a:ln w="9525">
                  <a:solidFill>
                    <a:schemeClr val="tx2">
                      <a:lumMod val="40000"/>
                      <a:lumOff val="60000"/>
                    </a:schemeClr>
                  </a:solidFill>
                </a:ln>
                <a:solidFill>
                  <a:srgbClr val="002060"/>
                </a:solidFill>
                <a:effectLst>
                  <a:outerShdw blurRad="38100" dist="25400" dir="5400000" algn="ctr" rotWithShape="0">
                    <a:srgbClr val="6E747A">
                      <a:alpha val="43000"/>
                    </a:srgbClr>
                  </a:outerShdw>
                </a:effectLst>
              </a:rPr>
              <a:t>向大麻說「不」！</a:t>
            </a:r>
            <a:endParaRPr lang="zh-TW" altLang="en-US" sz="2800" b="1" dirty="0">
              <a:ln w="9525">
                <a:solidFill>
                  <a:schemeClr val="tx2">
                    <a:lumMod val="40000"/>
                    <a:lumOff val="60000"/>
                  </a:schemeClr>
                </a:solidFill>
              </a:ln>
              <a:solidFill>
                <a:srgbClr val="002060"/>
              </a:solidFill>
              <a:effectLst>
                <a:outerShdw blurRad="38100" dist="25400" dir="5400000" algn="ctr" rotWithShape="0">
                  <a:srgbClr val="6E747A">
                    <a:alpha val="43000"/>
                  </a:srgbClr>
                </a:outerShdw>
              </a:effectLst>
              <a:latin typeface="+mn-lt"/>
            </a:endParaRPr>
          </a:p>
        </p:txBody>
      </p:sp>
      <p:sp>
        <p:nvSpPr>
          <p:cNvPr id="5" name="矩形 4"/>
          <p:cNvSpPr/>
          <p:nvPr/>
        </p:nvSpPr>
        <p:spPr>
          <a:xfrm>
            <a:off x="935916" y="1319048"/>
            <a:ext cx="7293684" cy="5538952"/>
          </a:xfrm>
          <a:prstGeom prst="rect">
            <a:avLst/>
          </a:prstGeom>
        </p:spPr>
        <p:txBody>
          <a:bodyPr wrap="square">
            <a:spAutoFit/>
          </a:bodyPr>
          <a:lstStyle/>
          <a:p>
            <a:pPr marL="571500" lvl="0" indent="-571500" defTabSz="914400">
              <a:lnSpc>
                <a:spcPct val="120000"/>
              </a:lnSpc>
              <a:spcBef>
                <a:spcPts val="1000"/>
              </a:spcBef>
              <a:buClr>
                <a:prstClr val="black"/>
              </a:buClr>
              <a:buFont typeface="Arial" panose="020B0604020202020204" pitchFamily="34" charset="0"/>
              <a:buChar char="•"/>
            </a:pPr>
            <a:r>
              <a:rPr lang="zh-TW" altLang="en-US" sz="2400" cap="all" dirty="0" smtClean="0">
                <a:solidFill>
                  <a:srgbClr val="00B050"/>
                </a:solidFill>
                <a:latin typeface="微軟正黑體" panose="020B0604030504040204" pitchFamily="34" charset="-120"/>
                <a:ea typeface="微軟正黑體" panose="020B0604030504040204" pitchFamily="34" charset="-120"/>
              </a:rPr>
              <a:t>吸食大麻會破壞</a:t>
            </a:r>
            <a:r>
              <a:rPr lang="zh-TW" altLang="en-US" sz="2400" cap="all" dirty="0">
                <a:solidFill>
                  <a:srgbClr val="00B050"/>
                </a:solidFill>
                <a:latin typeface="微軟正黑體" panose="020B0604030504040204" pitchFamily="34" charset="-120"/>
                <a:ea typeface="微軟正黑體" panose="020B0604030504040204" pitchFamily="34" charset="-120"/>
              </a:rPr>
              <a:t>神經系統，繼而令吸食者產生幻覺，破壞他們的記憶力，亦會影響其集中力，甚至破壞他們的動作協調能力。大麻煙破壞會呼吸系統，引致血壓下降及心跳加速。大麻含四氫大麻酚</a:t>
            </a:r>
            <a:r>
              <a:rPr lang="en-US" altLang="zh-TW" sz="2400" cap="all" dirty="0">
                <a:solidFill>
                  <a:srgbClr val="00B050"/>
                </a:solidFill>
                <a:latin typeface="微軟正黑體" panose="020B0604030504040204" pitchFamily="34" charset="-120"/>
                <a:ea typeface="微軟正黑體" panose="020B0604030504040204" pitchFamily="34" charset="-120"/>
              </a:rPr>
              <a:t>(THC)</a:t>
            </a:r>
            <a:r>
              <a:rPr lang="zh-TW" altLang="en-US" sz="2400" cap="all" dirty="0">
                <a:solidFill>
                  <a:srgbClr val="00B050"/>
                </a:solidFill>
                <a:latin typeface="微軟正黑體" panose="020B0604030504040204" pitchFamily="34" charset="-120"/>
                <a:ea typeface="微軟正黑體" panose="020B0604030504040204" pitchFamily="34" charset="-120"/>
              </a:rPr>
              <a:t>成分，會令腦部釋放大量多巴胺，令吸食者產生輕快和迷幻感覺，而且令人上癮，甚至有機會令他們追求效果更強烈的毒品。</a:t>
            </a:r>
          </a:p>
          <a:p>
            <a:pPr marL="571500" indent="-571500" defTabSz="914400">
              <a:lnSpc>
                <a:spcPct val="120000"/>
              </a:lnSpc>
              <a:spcBef>
                <a:spcPts val="1000"/>
              </a:spcBef>
              <a:buClr>
                <a:prstClr val="black"/>
              </a:buClr>
              <a:buFont typeface="Arial" panose="020B0604020202020204" pitchFamily="34" charset="0"/>
              <a:buChar char="•"/>
            </a:pPr>
            <a:r>
              <a:rPr lang="zh-TW" altLang="en-US" sz="2400" cap="all" dirty="0">
                <a:solidFill>
                  <a:srgbClr val="00B050"/>
                </a:solidFill>
                <a:latin typeface="微軟正黑體" panose="020B0604030504040204" pitchFamily="34" charset="-120"/>
                <a:ea typeface="微軟正黑體" panose="020B0604030504040204" pitchFamily="34" charset="-120"/>
              </a:rPr>
              <a:t>大麻是一種迷幻劑，在香港法例中屬第一部危險藥物</a:t>
            </a:r>
            <a:r>
              <a:rPr lang="zh-TW" altLang="en-US" sz="2400" cap="all" dirty="0" smtClean="0">
                <a:solidFill>
                  <a:srgbClr val="00B050"/>
                </a:solidFill>
                <a:latin typeface="微軟正黑體" panose="020B0604030504040204" pitchFamily="34" charset="-120"/>
                <a:ea typeface="微軟正黑體" panose="020B0604030504040204" pitchFamily="34" charset="-120"/>
              </a:rPr>
              <a:t>。非法</a:t>
            </a:r>
            <a:r>
              <a:rPr lang="zh-TW" altLang="en-US" sz="2400" cap="all" dirty="0">
                <a:solidFill>
                  <a:srgbClr val="00B050"/>
                </a:solidFill>
                <a:latin typeface="微軟正黑體" panose="020B0604030504040204" pitchFamily="34" charset="-120"/>
                <a:ea typeface="微軟正黑體" panose="020B0604030504040204" pitchFamily="34" charset="-120"/>
              </a:rPr>
              <a:t>販運危險藥物最高可判終身監禁及罰款</a:t>
            </a:r>
            <a:r>
              <a:rPr lang="en-US" altLang="zh-TW" sz="2400" cap="all" dirty="0">
                <a:solidFill>
                  <a:srgbClr val="00B050"/>
                </a:solidFill>
                <a:latin typeface="微軟正黑體" panose="020B0604030504040204" pitchFamily="34" charset="-120"/>
                <a:ea typeface="微軟正黑體" panose="020B0604030504040204" pitchFamily="34" charset="-120"/>
              </a:rPr>
              <a:t>5</a:t>
            </a:r>
            <a:r>
              <a:rPr lang="zh-TW" altLang="en-US" sz="2400" cap="all" dirty="0">
                <a:solidFill>
                  <a:srgbClr val="00B050"/>
                </a:solidFill>
                <a:latin typeface="微軟正黑體" panose="020B0604030504040204" pitchFamily="34" charset="-120"/>
                <a:ea typeface="微軟正黑體" panose="020B0604030504040204" pitchFamily="34" charset="-120"/>
              </a:rPr>
              <a:t>百萬元</a:t>
            </a:r>
            <a:r>
              <a:rPr lang="zh-TW" altLang="en-US" sz="2400" cap="all" dirty="0" smtClean="0">
                <a:solidFill>
                  <a:srgbClr val="00B050"/>
                </a:solidFill>
                <a:latin typeface="微軟正黑體" panose="020B0604030504040204" pitchFamily="34" charset="-120"/>
                <a:ea typeface="微軟正黑體" panose="020B0604030504040204" pitchFamily="34" charset="-120"/>
              </a:rPr>
              <a:t>。管</a:t>
            </a:r>
            <a:r>
              <a:rPr lang="zh-TW" altLang="en-US" sz="2400" cap="all" dirty="0">
                <a:solidFill>
                  <a:srgbClr val="00B050"/>
                </a:solidFill>
                <a:latin typeface="微軟正黑體" panose="020B0604030504040204" pitchFamily="34" charset="-120"/>
                <a:ea typeface="微軟正黑體" panose="020B0604030504040204" pitchFamily="34" charset="-120"/>
              </a:rPr>
              <a:t>有危險藥物最高可監禁</a:t>
            </a:r>
            <a:r>
              <a:rPr lang="en-US" altLang="zh-TW" sz="2400" cap="all" dirty="0">
                <a:solidFill>
                  <a:srgbClr val="00B050"/>
                </a:solidFill>
                <a:latin typeface="微軟正黑體" panose="020B0604030504040204" pitchFamily="34" charset="-120"/>
                <a:ea typeface="微軟正黑體" panose="020B0604030504040204" pitchFamily="34" charset="-120"/>
              </a:rPr>
              <a:t>7</a:t>
            </a:r>
            <a:r>
              <a:rPr lang="zh-TW" altLang="en-US" sz="2400" cap="all" dirty="0">
                <a:solidFill>
                  <a:srgbClr val="00B050"/>
                </a:solidFill>
                <a:latin typeface="微軟正黑體" panose="020B0604030504040204" pitchFamily="34" charset="-120"/>
                <a:ea typeface="微軟正黑體" panose="020B0604030504040204" pitchFamily="34" charset="-120"/>
              </a:rPr>
              <a:t>年及罰款</a:t>
            </a:r>
            <a:r>
              <a:rPr lang="en-US" altLang="zh-TW" sz="2400" cap="all" dirty="0">
                <a:solidFill>
                  <a:srgbClr val="00B050"/>
                </a:solidFill>
                <a:latin typeface="微軟正黑體" panose="020B0604030504040204" pitchFamily="34" charset="-120"/>
                <a:ea typeface="微軟正黑體" panose="020B0604030504040204" pitchFamily="34" charset="-120"/>
              </a:rPr>
              <a:t>1</a:t>
            </a:r>
            <a:r>
              <a:rPr lang="zh-TW" altLang="en-US" sz="2400" cap="all" dirty="0">
                <a:solidFill>
                  <a:srgbClr val="00B050"/>
                </a:solidFill>
                <a:latin typeface="微軟正黑體" panose="020B0604030504040204" pitchFamily="34" charset="-120"/>
                <a:ea typeface="微軟正黑體" panose="020B0604030504040204" pitchFamily="34" charset="-120"/>
              </a:rPr>
              <a:t>百萬元。而種植任何大麻屬植物，最高可判監禁</a:t>
            </a:r>
            <a:r>
              <a:rPr lang="en-US" altLang="zh-TW" sz="2400" cap="all" dirty="0">
                <a:solidFill>
                  <a:srgbClr val="00B050"/>
                </a:solidFill>
                <a:latin typeface="微軟正黑體" panose="020B0604030504040204" pitchFamily="34" charset="-120"/>
                <a:ea typeface="微軟正黑體" panose="020B0604030504040204" pitchFamily="34" charset="-120"/>
              </a:rPr>
              <a:t>15</a:t>
            </a:r>
            <a:r>
              <a:rPr lang="zh-TW" altLang="en-US" sz="2400" cap="all" dirty="0">
                <a:solidFill>
                  <a:srgbClr val="00B050"/>
                </a:solidFill>
                <a:latin typeface="微軟正黑體" panose="020B0604030504040204" pitchFamily="34" charset="-120"/>
                <a:ea typeface="微軟正黑體" panose="020B0604030504040204" pitchFamily="34" charset="-120"/>
              </a:rPr>
              <a:t>年及罰款</a:t>
            </a:r>
            <a:r>
              <a:rPr lang="en-US" altLang="zh-TW" sz="2400" cap="all" dirty="0">
                <a:solidFill>
                  <a:srgbClr val="00B050"/>
                </a:solidFill>
                <a:latin typeface="微軟正黑體" panose="020B0604030504040204" pitchFamily="34" charset="-120"/>
                <a:ea typeface="微軟正黑體" panose="020B0604030504040204" pitchFamily="34" charset="-120"/>
              </a:rPr>
              <a:t>10</a:t>
            </a:r>
            <a:r>
              <a:rPr lang="zh-TW" altLang="en-US" sz="2400" cap="all" dirty="0">
                <a:solidFill>
                  <a:srgbClr val="00B050"/>
                </a:solidFill>
                <a:latin typeface="微軟正黑體" panose="020B0604030504040204" pitchFamily="34" charset="-120"/>
                <a:ea typeface="微軟正黑體" panose="020B0604030504040204" pitchFamily="34" charset="-120"/>
              </a:rPr>
              <a:t>萬元</a:t>
            </a:r>
            <a:r>
              <a:rPr lang="zh-TW" altLang="en-US" sz="2400" cap="all" dirty="0" smtClean="0">
                <a:solidFill>
                  <a:srgbClr val="00B050"/>
                </a:solidFill>
                <a:latin typeface="微軟正黑體" panose="020B0604030504040204" pitchFamily="34" charset="-120"/>
                <a:ea typeface="微軟正黑體" panose="020B0604030504040204" pitchFamily="34" charset="-120"/>
              </a:rPr>
              <a:t>。</a:t>
            </a:r>
            <a:endParaRPr lang="zh-TW" altLang="en-US" sz="2400" cap="all"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529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885" y="143674"/>
            <a:ext cx="8229600" cy="1532727"/>
          </a:xfrm>
          <a:prstGeom prst="rect">
            <a:avLst/>
          </a:prstGeom>
        </p:spPr>
        <p:txBody>
          <a:bodyPr wrap="square">
            <a:spAutoFit/>
          </a:bodyPr>
          <a:lstStyle/>
          <a:p>
            <a:pPr marL="359410" algn="ctr">
              <a:lnSpc>
                <a:spcPct val="130000"/>
              </a:lnSpc>
              <a:spcAft>
                <a:spcPts val="0"/>
              </a:spcAft>
            </a:pPr>
            <a:r>
              <a:rPr lang="en-US" altLang="zh-TW" sz="3200" b="1" u="sng" kern="0" dirty="0" smtClean="0">
                <a:solidFill>
                  <a:srgbClr val="C00000"/>
                </a:solidFill>
                <a:latin typeface="Calibri" panose="020F0502020204030204" pitchFamily="34" charset="0"/>
                <a:cs typeface="新細明體" panose="02020500000000000000" pitchFamily="18" charset="-120"/>
              </a:rPr>
              <a:t>(</a:t>
            </a:r>
            <a:r>
              <a:rPr lang="zh-TW" altLang="en-US" sz="3200" b="1" u="sng" kern="0" dirty="0" smtClean="0">
                <a:solidFill>
                  <a:srgbClr val="C00000"/>
                </a:solidFill>
                <a:latin typeface="Calibri" panose="020F0502020204030204" pitchFamily="34" charset="0"/>
                <a:cs typeface="新細明體" panose="02020500000000000000" pitchFamily="18" charset="-120"/>
              </a:rPr>
              <a:t>二</a:t>
            </a:r>
            <a:r>
              <a:rPr lang="en-US" altLang="zh-TW" sz="3200" b="1" u="sng" kern="0" dirty="0">
                <a:solidFill>
                  <a:srgbClr val="C00000"/>
                </a:solidFill>
                <a:latin typeface="Calibri" panose="020F0502020204030204" pitchFamily="34" charset="0"/>
                <a:cs typeface="新細明體" panose="02020500000000000000" pitchFamily="18" charset="-120"/>
              </a:rPr>
              <a:t>)</a:t>
            </a:r>
            <a:r>
              <a:rPr lang="en-US" altLang="zh-TW" sz="3200" b="1" u="sng" kern="0" dirty="0" smtClean="0">
                <a:solidFill>
                  <a:srgbClr val="C00000"/>
                </a:solidFill>
                <a:latin typeface="Calibri" panose="020F0502020204030204" pitchFamily="34" charset="0"/>
                <a:cs typeface="新細明體" panose="02020500000000000000" pitchFamily="18" charset="-120"/>
              </a:rPr>
              <a:t> </a:t>
            </a:r>
            <a:r>
              <a:rPr lang="zh-TW" altLang="zh-HK" sz="3200" b="1" u="sng" kern="0" dirty="0" smtClean="0">
                <a:solidFill>
                  <a:srgbClr val="C00000"/>
                </a:solidFill>
                <a:latin typeface="Calibri" panose="020F0502020204030204" pitchFamily="34" charset="0"/>
                <a:cs typeface="新細明體" panose="02020500000000000000" pitchFamily="18" charset="-120"/>
              </a:rPr>
              <a:t>百</a:t>
            </a:r>
            <a:r>
              <a:rPr lang="zh-TW" altLang="zh-HK" sz="3200" b="1" u="sng" kern="0" dirty="0">
                <a:solidFill>
                  <a:srgbClr val="C00000"/>
                </a:solidFill>
                <a:latin typeface="Calibri" panose="020F0502020204030204" pitchFamily="34" charset="0"/>
                <a:cs typeface="新細明體" panose="02020500000000000000" pitchFamily="18" charset="-120"/>
              </a:rPr>
              <a:t>毒不</a:t>
            </a:r>
            <a:r>
              <a:rPr lang="zh-TW" altLang="zh-HK" sz="3200" b="1" u="sng" kern="0" dirty="0" smtClean="0">
                <a:solidFill>
                  <a:srgbClr val="C00000"/>
                </a:solidFill>
                <a:latin typeface="Calibri" panose="020F0502020204030204" pitchFamily="34" charset="0"/>
                <a:cs typeface="新細明體" panose="02020500000000000000" pitchFamily="18" charset="-120"/>
              </a:rPr>
              <a:t>侵</a:t>
            </a:r>
            <a:r>
              <a:rPr lang="zh-TW" altLang="en-US" sz="3200" b="1" u="sng" kern="0" dirty="0" smtClean="0">
                <a:solidFill>
                  <a:srgbClr val="C00000"/>
                </a:solidFill>
                <a:latin typeface="Calibri" panose="020F0502020204030204" pitchFamily="34" charset="0"/>
                <a:cs typeface="新細明體" panose="02020500000000000000" pitchFamily="18" charset="-120"/>
              </a:rPr>
              <a:t>之</a:t>
            </a:r>
            <a:r>
              <a:rPr lang="en-US" altLang="zh-TW" sz="3200" b="1" u="sng" kern="0" dirty="0" smtClean="0">
                <a:solidFill>
                  <a:srgbClr val="C00000"/>
                </a:solidFill>
                <a:latin typeface="Calibri" panose="020F0502020204030204" pitchFamily="34" charset="0"/>
                <a:cs typeface="新細明體" panose="02020500000000000000" pitchFamily="18" charset="-120"/>
              </a:rPr>
              <a:t>《</a:t>
            </a:r>
            <a:r>
              <a:rPr lang="zh-TW" altLang="zh-HK" sz="3200" b="1" u="sng" kern="0" dirty="0" smtClean="0">
                <a:solidFill>
                  <a:srgbClr val="C00000"/>
                </a:solidFill>
                <a:latin typeface="Calibri" panose="020F0502020204030204" pitchFamily="34" charset="0"/>
                <a:cs typeface="新細明體" panose="02020500000000000000" pitchFamily="18" charset="-120"/>
              </a:rPr>
              <a:t>十大</a:t>
            </a:r>
            <a:r>
              <a:rPr lang="zh-TW" altLang="zh-HK" sz="3200" b="1" u="sng" kern="0" dirty="0">
                <a:solidFill>
                  <a:srgbClr val="C00000"/>
                </a:solidFill>
                <a:latin typeface="Calibri" panose="020F0502020204030204" pitchFamily="34" charset="0"/>
                <a:cs typeface="新細明體" panose="02020500000000000000" pitchFamily="18" charset="-120"/>
              </a:rPr>
              <a:t>絕世招</a:t>
            </a:r>
            <a:r>
              <a:rPr lang="zh-TW" altLang="zh-HK" sz="3200" b="1" u="sng" kern="0" dirty="0" smtClean="0">
                <a:solidFill>
                  <a:srgbClr val="C00000"/>
                </a:solidFill>
                <a:latin typeface="Calibri" panose="020F0502020204030204" pitchFamily="34" charset="0"/>
                <a:cs typeface="新細明體" panose="02020500000000000000" pitchFamily="18" charset="-120"/>
              </a:rPr>
              <a:t>式</a:t>
            </a:r>
            <a:r>
              <a:rPr lang="en-US" altLang="zh-TW" sz="3200" b="1" u="sng" kern="0" dirty="0" smtClean="0">
                <a:solidFill>
                  <a:srgbClr val="C00000"/>
                </a:solidFill>
                <a:latin typeface="Calibri" panose="020F0502020204030204" pitchFamily="34" charset="0"/>
                <a:cs typeface="新細明體" panose="02020500000000000000" pitchFamily="18" charset="-120"/>
              </a:rPr>
              <a:t>》</a:t>
            </a:r>
            <a:endParaRPr lang="zh-TW" altLang="zh-HK" sz="3600" kern="100" dirty="0">
              <a:solidFill>
                <a:srgbClr val="C00000"/>
              </a:solidFill>
              <a:latin typeface="Calibri" panose="020F0502020204030204" pitchFamily="34" charset="0"/>
              <a:cs typeface="Times New Roman" panose="02020603050405020304" pitchFamily="18" charset="0"/>
            </a:endParaRPr>
          </a:p>
          <a:p>
            <a:pPr marL="87313" algn="ctr">
              <a:lnSpc>
                <a:spcPct val="130000"/>
              </a:lnSpc>
              <a:spcAft>
                <a:spcPts val="0"/>
              </a:spcAft>
            </a:pPr>
            <a:r>
              <a:rPr lang="zh-TW" altLang="zh-HK" sz="2000" kern="0" dirty="0">
                <a:solidFill>
                  <a:srgbClr val="0070C0"/>
                </a:solidFill>
                <a:latin typeface="Calibri" panose="020F0502020204030204" pitchFamily="34" charset="0"/>
                <a:cs typeface="新細明體" panose="02020500000000000000" pitchFamily="18" charset="-120"/>
              </a:rPr>
              <a:t>當別人引誘你吸食危害精神毒品時</a:t>
            </a:r>
            <a:r>
              <a:rPr lang="zh-TW" altLang="zh-HK" sz="2000" kern="0" dirty="0" smtClean="0">
                <a:solidFill>
                  <a:srgbClr val="0070C0"/>
                </a:solidFill>
                <a:latin typeface="Calibri" panose="020F0502020204030204" pitchFamily="34" charset="0"/>
                <a:cs typeface="新細明體" panose="02020500000000000000" pitchFamily="18" charset="-120"/>
              </a:rPr>
              <a:t>，</a:t>
            </a:r>
            <a:endParaRPr lang="en-US" altLang="zh-TW" sz="2000" kern="0" dirty="0" smtClean="0">
              <a:solidFill>
                <a:srgbClr val="0070C0"/>
              </a:solidFill>
              <a:latin typeface="Calibri" panose="020F0502020204030204" pitchFamily="34" charset="0"/>
              <a:cs typeface="新細明體" panose="02020500000000000000" pitchFamily="18" charset="-120"/>
            </a:endParaRPr>
          </a:p>
          <a:p>
            <a:pPr marL="87313" algn="ctr">
              <a:lnSpc>
                <a:spcPct val="130000"/>
              </a:lnSpc>
              <a:spcAft>
                <a:spcPts val="0"/>
              </a:spcAft>
            </a:pPr>
            <a:r>
              <a:rPr lang="zh-TW" altLang="zh-HK" sz="2000" kern="0" dirty="0" smtClean="0">
                <a:solidFill>
                  <a:srgbClr val="0070C0"/>
                </a:solidFill>
                <a:latin typeface="Calibri" panose="020F0502020204030204" pitchFamily="34" charset="0"/>
                <a:cs typeface="新細明體" panose="02020500000000000000" pitchFamily="18" charset="-120"/>
              </a:rPr>
              <a:t>你應</a:t>
            </a:r>
            <a:r>
              <a:rPr lang="zh-TW" altLang="zh-HK" sz="2000" kern="0" dirty="0">
                <a:solidFill>
                  <a:srgbClr val="0070C0"/>
                </a:solidFill>
                <a:latin typeface="Calibri" panose="020F0502020204030204" pitchFamily="34" charset="0"/>
                <a:cs typeface="新細明體" panose="02020500000000000000" pitchFamily="18" charset="-120"/>
              </a:rPr>
              <a:t>靈活運用以下的百毒不侵十大絕世招式去拒絕</a:t>
            </a:r>
            <a:r>
              <a:rPr lang="zh-TW" altLang="zh-HK" sz="2000" kern="0" dirty="0" smtClean="0">
                <a:solidFill>
                  <a:srgbClr val="0070C0"/>
                </a:solidFill>
                <a:latin typeface="Calibri" panose="020F0502020204030204" pitchFamily="34" charset="0"/>
                <a:cs typeface="新細明體" panose="02020500000000000000" pitchFamily="18" charset="-120"/>
              </a:rPr>
              <a:t>誘惑</a:t>
            </a:r>
            <a:r>
              <a:rPr lang="zh-TW" altLang="en-US" sz="2000" kern="0" dirty="0" smtClean="0">
                <a:solidFill>
                  <a:srgbClr val="0070C0"/>
                </a:solidFill>
                <a:latin typeface="Calibri" panose="020F0502020204030204" pitchFamily="34" charset="0"/>
                <a:cs typeface="新細明體" panose="02020500000000000000" pitchFamily="18" charset="-120"/>
              </a:rPr>
              <a:t>。</a:t>
            </a:r>
            <a:endParaRPr lang="zh-TW" altLang="zh-HK" sz="2400" kern="100" dirty="0">
              <a:solidFill>
                <a:srgbClr val="0070C0"/>
              </a:solidFill>
              <a:latin typeface="Calibri" panose="020F0502020204030204" pitchFamily="34" charset="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881522166"/>
              </p:ext>
            </p:extLst>
          </p:nvPr>
        </p:nvGraphicFramePr>
        <p:xfrm>
          <a:off x="720762" y="1676401"/>
          <a:ext cx="7759432" cy="4641477"/>
        </p:xfrm>
        <a:graphic>
          <a:graphicData uri="http://schemas.openxmlformats.org/drawingml/2006/table">
            <a:tbl>
              <a:tblPr firstRow="1" firstCol="1" bandRow="1"/>
              <a:tblGrid>
                <a:gridCol w="3879249">
                  <a:extLst>
                    <a:ext uri="{9D8B030D-6E8A-4147-A177-3AD203B41FA5}">
                      <a16:colId xmlns:a16="http://schemas.microsoft.com/office/drawing/2014/main" val="3768008247"/>
                    </a:ext>
                  </a:extLst>
                </a:gridCol>
                <a:gridCol w="3880183">
                  <a:extLst>
                    <a:ext uri="{9D8B030D-6E8A-4147-A177-3AD203B41FA5}">
                      <a16:colId xmlns:a16="http://schemas.microsoft.com/office/drawing/2014/main" val="2567289452"/>
                    </a:ext>
                  </a:extLst>
                </a:gridCol>
              </a:tblGrid>
              <a:tr h="855861">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第一式：堅決拒絕式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a:t>
                      </a:r>
                      <a:r>
                        <a:rPr lang="en-US" altLang="zh-HK" sz="1800" kern="1200" dirty="0" smtClean="0">
                          <a:solidFill>
                            <a:schemeClr val="tx1"/>
                          </a:solidFill>
                          <a:effectLst/>
                          <a:latin typeface="+mn-lt"/>
                          <a:ea typeface="+mn-ea"/>
                          <a:cs typeface="+mn-cs"/>
                        </a:rPr>
                        <a:t>NO</a:t>
                      </a:r>
                      <a:r>
                        <a:rPr lang="zh-TW" altLang="zh-HK" sz="1800" kern="1200" dirty="0" smtClean="0">
                          <a:solidFill>
                            <a:schemeClr val="tx1"/>
                          </a:solidFill>
                          <a:effectLst/>
                          <a:latin typeface="+mn-lt"/>
                          <a:ea typeface="+mn-ea"/>
                          <a:cs typeface="+mn-cs"/>
                        </a:rPr>
                        <a:t>！」</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斬釘截鐵地說聲</a:t>
                      </a:r>
                      <a:r>
                        <a:rPr lang="en-US" altLang="zh-HK" sz="1800" kern="1200" dirty="0" smtClean="0">
                          <a:solidFill>
                            <a:schemeClr val="tx1"/>
                          </a:solidFill>
                          <a:effectLst/>
                          <a:latin typeface="+mn-lt"/>
                          <a:ea typeface="+mn-ea"/>
                          <a:cs typeface="+mn-cs"/>
                        </a:rPr>
                        <a:t>"NO")</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第六式：主動出擊式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「食粒糖仲好啦</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提供主意</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1365929"/>
                  </a:ext>
                </a:extLst>
              </a:tr>
              <a:tr h="6997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第二式：直接了當式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a:t>
                      </a:r>
                      <a:r>
                        <a:rPr lang="en-US" altLang="zh-HK" sz="1800" kern="1200" dirty="0" smtClean="0">
                          <a:solidFill>
                            <a:schemeClr val="tx1"/>
                          </a:solidFill>
                          <a:effectLst/>
                          <a:latin typeface="+mn-lt"/>
                          <a:ea typeface="+mn-ea"/>
                          <a:cs typeface="+mn-cs"/>
                        </a:rPr>
                        <a:t>Sorry……</a:t>
                      </a:r>
                      <a:r>
                        <a:rPr lang="zh-TW" altLang="zh-HK" sz="1800" kern="1200" dirty="0" smtClean="0">
                          <a:solidFill>
                            <a:schemeClr val="tx1"/>
                          </a:solidFill>
                          <a:effectLst/>
                          <a:latin typeface="+mn-lt"/>
                          <a:ea typeface="+mn-ea"/>
                          <a:cs typeface="+mn-cs"/>
                        </a:rPr>
                        <a:t>我唔想試」</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簡短地拒絕</a:t>
                      </a:r>
                      <a:r>
                        <a:rPr lang="en-US" altLang="zh-HK" sz="1800" kern="1200" dirty="0" smtClean="0">
                          <a:solidFill>
                            <a:schemeClr val="tx1"/>
                          </a:solidFill>
                          <a:effectLst/>
                          <a:latin typeface="+mn-lt"/>
                          <a:ea typeface="+mn-ea"/>
                          <a:cs typeface="+mn-cs"/>
                        </a:rPr>
                        <a:t>)</a:t>
                      </a:r>
                      <a:endParaRPr lang="zh-TW" altLang="zh-HK" sz="1800" kern="1200" dirty="0" smtClean="0">
                        <a:solidFill>
                          <a:schemeClr val="tx1"/>
                        </a:solidFill>
                        <a:effectLst/>
                        <a:latin typeface="+mn-lt"/>
                        <a:ea typeface="+mn-ea"/>
                        <a:cs typeface="+mn-cs"/>
                      </a:endParaRPr>
                    </a:p>
                    <a:p>
                      <a:pPr>
                        <a:lnSpc>
                          <a:spcPct val="1150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第七式：婉轉拒絕式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「我可能對</a:t>
                      </a:r>
                      <a:r>
                        <a:rPr lang="zh-TW" altLang="en-US" sz="1800" kern="1200" dirty="0" smtClean="0">
                          <a:solidFill>
                            <a:schemeClr val="tx1"/>
                          </a:solidFill>
                          <a:effectLst/>
                          <a:latin typeface="+mn-lt"/>
                          <a:ea typeface="+mn-ea"/>
                          <a:cs typeface="+mn-cs"/>
                        </a:rPr>
                        <a:t>這些過</a:t>
                      </a:r>
                      <a:r>
                        <a:rPr lang="zh-TW" altLang="zh-HK" sz="1800" kern="1200" dirty="0" smtClean="0">
                          <a:solidFill>
                            <a:schemeClr val="tx1"/>
                          </a:solidFill>
                          <a:effectLst/>
                          <a:latin typeface="+mn-lt"/>
                          <a:ea typeface="+mn-ea"/>
                          <a:cs typeface="+mn-cs"/>
                        </a:rPr>
                        <a:t>敏，所以</a:t>
                      </a:r>
                      <a:r>
                        <a:rPr lang="zh-TW" altLang="en-US" sz="1800" kern="1200" dirty="0" smtClean="0">
                          <a:solidFill>
                            <a:schemeClr val="tx1"/>
                          </a:solidFill>
                          <a:effectLst/>
                          <a:latin typeface="+mn-lt"/>
                          <a:ea typeface="+mn-ea"/>
                          <a:cs typeface="+mn-cs"/>
                        </a:rPr>
                        <a:t>不</a:t>
                      </a:r>
                      <a:r>
                        <a:rPr lang="zh-TW" altLang="zh-HK" sz="1800" kern="1200" dirty="0" smtClean="0">
                          <a:solidFill>
                            <a:schemeClr val="tx1"/>
                          </a:solidFill>
                          <a:effectLst/>
                          <a:latin typeface="+mn-lt"/>
                          <a:ea typeface="+mn-ea"/>
                          <a:cs typeface="+mn-cs"/>
                        </a:rPr>
                        <a:t>敢亂食」</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擔心對藥物敏感</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40351216"/>
                  </a:ext>
                </a:extLst>
              </a:tr>
              <a:tr h="699770">
                <a:tc>
                  <a:txBody>
                    <a:bodyPr/>
                    <a:lstStyle/>
                    <a:p>
                      <a:pPr>
                        <a:lnSpc>
                          <a:spcPct val="115000"/>
                        </a:lnSpc>
                        <a:spcAft>
                          <a:spcPts val="0"/>
                        </a:spcAft>
                      </a:pPr>
                      <a:r>
                        <a:rPr lang="en-US" sz="1200" b="1" kern="100" dirty="0">
                          <a:solidFill>
                            <a:schemeClr val="accent5">
                              <a:lumMod val="50000"/>
                            </a:schemeClr>
                          </a:solidFill>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第三式：學識淵博式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「呢</a:t>
                      </a:r>
                      <a:r>
                        <a:rPr lang="en-US" altLang="zh-HK" sz="1800" kern="1200" dirty="0" smtClean="0">
                          <a:solidFill>
                            <a:schemeClr val="tx1"/>
                          </a:solidFill>
                          <a:effectLst/>
                          <a:latin typeface="+mn-lt"/>
                          <a:ea typeface="+mn-ea"/>
                          <a:cs typeface="+mn-cs"/>
                        </a:rPr>
                        <a:t>D</a:t>
                      </a:r>
                      <a:r>
                        <a:rPr lang="zh-TW" altLang="zh-HK" sz="1800" kern="1200" dirty="0" smtClean="0">
                          <a:solidFill>
                            <a:schemeClr val="tx1"/>
                          </a:solidFill>
                          <a:effectLst/>
                          <a:latin typeface="+mn-lt"/>
                          <a:ea typeface="+mn-ea"/>
                          <a:cs typeface="+mn-cs"/>
                        </a:rPr>
                        <a:t>野會害我地一世嘅！」</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道出毒品的禍害</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第八式：保持距離式</a:t>
                      </a:r>
                      <a:r>
                        <a:rPr lang="en-US" altLang="zh-HK" sz="1800" b="1" kern="1200" dirty="0" smtClean="0">
                          <a:solidFill>
                            <a:schemeClr val="accent5">
                              <a:lumMod val="50000"/>
                            </a:schemeClr>
                          </a:solidFill>
                          <a:effectLst/>
                          <a:latin typeface="+mn-lt"/>
                          <a:ea typeface="+mn-ea"/>
                          <a:cs typeface="+mn-cs"/>
                        </a:rPr>
                        <a:t/>
                      </a:r>
                      <a:br>
                        <a:rPr lang="en-US" altLang="zh-HK" sz="1800" b="1" kern="1200" dirty="0" smtClean="0">
                          <a:solidFill>
                            <a:schemeClr val="accent5">
                              <a:lumMod val="50000"/>
                            </a:schemeClr>
                          </a:solidFill>
                          <a:effectLst/>
                          <a:latin typeface="+mn-lt"/>
                          <a:ea typeface="+mn-ea"/>
                          <a:cs typeface="+mn-cs"/>
                        </a:rPr>
                      </a:br>
                      <a:r>
                        <a:rPr lang="zh-TW" altLang="zh-HK" sz="1800" kern="1200" dirty="0" smtClean="0">
                          <a:solidFill>
                            <a:schemeClr val="tx1"/>
                          </a:solidFill>
                          <a:effectLst/>
                          <a:latin typeface="+mn-lt"/>
                          <a:ea typeface="+mn-ea"/>
                          <a:cs typeface="+mn-cs"/>
                        </a:rPr>
                        <a:t>「你</a:t>
                      </a:r>
                      <a:r>
                        <a:rPr lang="zh-TW" altLang="en-US" sz="1800" kern="1200" dirty="0" smtClean="0">
                          <a:solidFill>
                            <a:schemeClr val="tx1"/>
                          </a:solidFill>
                          <a:effectLst/>
                          <a:latin typeface="+mn-lt"/>
                          <a:ea typeface="+mn-ea"/>
                          <a:cs typeface="+mn-cs"/>
                        </a:rPr>
                        <a:t>不用</a:t>
                      </a:r>
                      <a:r>
                        <a:rPr lang="zh-TW" altLang="zh-HK" sz="1800" kern="1200" dirty="0" smtClean="0">
                          <a:solidFill>
                            <a:schemeClr val="tx1"/>
                          </a:solidFill>
                          <a:effectLst/>
                          <a:latin typeface="+mn-lt"/>
                          <a:ea typeface="+mn-ea"/>
                          <a:cs typeface="+mn-cs"/>
                        </a:rPr>
                        <a:t>引</a:t>
                      </a:r>
                      <a:r>
                        <a:rPr lang="zh-TW" altLang="en-US" sz="1800" kern="1200" dirty="0" smtClean="0">
                          <a:solidFill>
                            <a:schemeClr val="tx1"/>
                          </a:solidFill>
                          <a:effectLst/>
                          <a:latin typeface="+mn-lt"/>
                          <a:ea typeface="+mn-ea"/>
                          <a:cs typeface="+mn-cs"/>
                        </a:rPr>
                        <a:t>誘</a:t>
                      </a:r>
                      <a:r>
                        <a:rPr lang="zh-TW" altLang="zh-HK" sz="1800" kern="1200" dirty="0" smtClean="0">
                          <a:solidFill>
                            <a:schemeClr val="tx1"/>
                          </a:solidFill>
                          <a:effectLst/>
                          <a:latin typeface="+mn-lt"/>
                          <a:ea typeface="+mn-ea"/>
                          <a:cs typeface="+mn-cs"/>
                        </a:rPr>
                        <a:t>我！我</a:t>
                      </a:r>
                      <a:r>
                        <a:rPr lang="zh-TW" altLang="en-US" sz="1800" kern="1200" dirty="0" smtClean="0">
                          <a:solidFill>
                            <a:schemeClr val="tx1"/>
                          </a:solidFill>
                          <a:effectLst/>
                          <a:latin typeface="+mn-lt"/>
                          <a:ea typeface="+mn-ea"/>
                          <a:cs typeface="+mn-cs"/>
                        </a:rPr>
                        <a:t>無一個朋友會</a:t>
                      </a:r>
                      <a:r>
                        <a:rPr lang="zh-TW" altLang="zh-HK" sz="1800" kern="1200" dirty="0" smtClean="0">
                          <a:solidFill>
                            <a:schemeClr val="tx1"/>
                          </a:solidFill>
                          <a:effectLst/>
                          <a:latin typeface="+mn-lt"/>
                          <a:ea typeface="+mn-ea"/>
                          <a:cs typeface="+mn-cs"/>
                        </a:rPr>
                        <a:t>試，打波仲好啦！」</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良朋益友最重要</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783824"/>
                  </a:ext>
                </a:extLst>
              </a:tr>
              <a:tr h="699770">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第四式：金蟬脫殼式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「我</a:t>
                      </a:r>
                      <a:r>
                        <a:rPr lang="zh-TW" altLang="en-US" sz="1800" kern="1200" dirty="0" smtClean="0">
                          <a:solidFill>
                            <a:schemeClr val="tx1"/>
                          </a:solidFill>
                          <a:effectLst/>
                          <a:latin typeface="+mn-lt"/>
                          <a:ea typeface="+mn-ea"/>
                          <a:cs typeface="+mn-cs"/>
                        </a:rPr>
                        <a:t>現在</a:t>
                      </a:r>
                      <a:r>
                        <a:rPr lang="zh-TW" altLang="zh-HK" sz="1800" kern="1200" dirty="0" smtClean="0">
                          <a:solidFill>
                            <a:schemeClr val="tx1"/>
                          </a:solidFill>
                          <a:effectLst/>
                          <a:latin typeface="+mn-lt"/>
                          <a:ea typeface="+mn-ea"/>
                          <a:cs typeface="+mn-cs"/>
                        </a:rPr>
                        <a:t>去</a:t>
                      </a:r>
                      <a:r>
                        <a:rPr lang="zh-TW" altLang="en-US" sz="1800" kern="1200" dirty="0" smtClean="0">
                          <a:solidFill>
                            <a:schemeClr val="tx1"/>
                          </a:solidFill>
                          <a:effectLst/>
                          <a:latin typeface="+mn-lt"/>
                          <a:ea typeface="+mn-ea"/>
                          <a:cs typeface="+mn-cs"/>
                        </a:rPr>
                        <a:t>見</a:t>
                      </a:r>
                      <a:r>
                        <a:rPr lang="en-US" altLang="zh-HK" sz="1800" kern="1200" dirty="0" smtClean="0">
                          <a:solidFill>
                            <a:schemeClr val="tx1"/>
                          </a:solidFill>
                          <a:effectLst/>
                          <a:latin typeface="+mn-lt"/>
                          <a:ea typeface="+mn-ea"/>
                          <a:cs typeface="+mn-cs"/>
                        </a:rPr>
                        <a:t>Miss</a:t>
                      </a:r>
                      <a:r>
                        <a:rPr lang="zh-TW" altLang="zh-HK" sz="1800" kern="1200" dirty="0" smtClean="0">
                          <a:solidFill>
                            <a:schemeClr val="tx1"/>
                          </a:solidFill>
                          <a:effectLst/>
                          <a:latin typeface="+mn-lt"/>
                          <a:ea typeface="+mn-ea"/>
                          <a:cs typeface="+mn-cs"/>
                        </a:rPr>
                        <a:t>，遲</a:t>
                      </a:r>
                      <a:r>
                        <a:rPr lang="en-US" altLang="zh-HK" sz="1800" kern="1200" dirty="0" smtClean="0">
                          <a:solidFill>
                            <a:schemeClr val="tx1"/>
                          </a:solidFill>
                          <a:effectLst/>
                          <a:latin typeface="+mn-lt"/>
                          <a:ea typeface="+mn-ea"/>
                          <a:cs typeface="+mn-cs"/>
                        </a:rPr>
                        <a:t>D</a:t>
                      </a:r>
                      <a:r>
                        <a:rPr lang="zh-TW" altLang="zh-HK" sz="1800" kern="1200" dirty="0" smtClean="0">
                          <a:solidFill>
                            <a:schemeClr val="tx1"/>
                          </a:solidFill>
                          <a:effectLst/>
                          <a:latin typeface="+mn-lt"/>
                          <a:ea typeface="+mn-ea"/>
                          <a:cs typeface="+mn-cs"/>
                        </a:rPr>
                        <a:t>先傾啦！」</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找</a:t>
                      </a:r>
                      <a:r>
                        <a:rPr lang="zh-TW" altLang="en-US" sz="1800" kern="1200" dirty="0" smtClean="0">
                          <a:solidFill>
                            <a:schemeClr val="tx1"/>
                          </a:solidFill>
                          <a:effectLst/>
                          <a:latin typeface="+mn-lt"/>
                          <a:ea typeface="+mn-ea"/>
                          <a:cs typeface="+mn-cs"/>
                        </a:rPr>
                        <a:t>藉</a:t>
                      </a:r>
                      <a:r>
                        <a:rPr lang="zh-TW" altLang="zh-HK" sz="1800" kern="1200" dirty="0" smtClean="0">
                          <a:solidFill>
                            <a:schemeClr val="tx1"/>
                          </a:solidFill>
                          <a:effectLst/>
                          <a:latin typeface="+mn-lt"/>
                          <a:ea typeface="+mn-ea"/>
                          <a:cs typeface="+mn-cs"/>
                        </a:rPr>
                        <a:t>口離開現場</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US" sz="1200" b="1" kern="100" dirty="0">
                          <a:solidFill>
                            <a:schemeClr val="accent5">
                              <a:lumMod val="50000"/>
                            </a:schemeClr>
                          </a:solidFill>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第九式：家人至上式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a:t>
                      </a:r>
                      <a:r>
                        <a:rPr lang="zh-TW" altLang="en-US" sz="1800" kern="1200" dirty="0" smtClean="0">
                          <a:solidFill>
                            <a:schemeClr val="tx1"/>
                          </a:solidFill>
                          <a:effectLst/>
                          <a:latin typeface="+mn-lt"/>
                          <a:ea typeface="+mn-ea"/>
                          <a:cs typeface="+mn-cs"/>
                        </a:rPr>
                        <a:t>阿</a:t>
                      </a:r>
                      <a:r>
                        <a:rPr lang="zh-TW" altLang="zh-HK" sz="1800" kern="1200" dirty="0" smtClean="0">
                          <a:solidFill>
                            <a:schemeClr val="tx1"/>
                          </a:solidFill>
                          <a:effectLst/>
                          <a:latin typeface="+mn-lt"/>
                          <a:ea typeface="+mn-ea"/>
                          <a:cs typeface="+mn-cs"/>
                        </a:rPr>
                        <a:t>媽</a:t>
                      </a:r>
                      <a:r>
                        <a:rPr lang="zh-TW" altLang="en-US" sz="1800" kern="1200" dirty="0" smtClean="0">
                          <a:solidFill>
                            <a:schemeClr val="tx1"/>
                          </a:solidFill>
                          <a:effectLst/>
                          <a:latin typeface="+mn-lt"/>
                          <a:ea typeface="+mn-ea"/>
                          <a:cs typeface="+mn-cs"/>
                        </a:rPr>
                        <a:t>阿爸</a:t>
                      </a:r>
                      <a:r>
                        <a:rPr lang="zh-TW" altLang="zh-HK" sz="1800" kern="1200" dirty="0" smtClean="0">
                          <a:solidFill>
                            <a:schemeClr val="tx1"/>
                          </a:solidFill>
                          <a:effectLst/>
                          <a:latin typeface="+mn-lt"/>
                          <a:ea typeface="+mn-ea"/>
                          <a:cs typeface="+mn-cs"/>
                        </a:rPr>
                        <a:t>話唔好亂食藥，等我問下佢地先！」</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凡事要與父母傾談</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5267355"/>
                  </a:ext>
                </a:extLst>
              </a:tr>
              <a:tr h="699770">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第五式：東拉西扯式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「咦！</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下星期去旅行喎</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a:t>
                      </a:r>
                      <a:endParaRPr lang="en-US" altLang="zh-TW" sz="1800" kern="1200" dirty="0" smtClean="0">
                        <a:solidFill>
                          <a:schemeClr val="tx1"/>
                        </a:solidFill>
                        <a:effectLst/>
                        <a:latin typeface="+mn-lt"/>
                        <a:ea typeface="+mn-ea"/>
                        <a:cs typeface="+mn-cs"/>
                      </a:endParaRPr>
                    </a:p>
                    <a:p>
                      <a:pPr>
                        <a:lnSpc>
                          <a:spcPct val="115000"/>
                        </a:lnSpc>
                        <a:spcAft>
                          <a:spcPts val="0"/>
                        </a:spcAft>
                      </a:pP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轉換話題</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altLang="zh-HK" sz="1800" b="1" kern="1200" dirty="0" smtClean="0">
                          <a:solidFill>
                            <a:schemeClr val="accent5">
                              <a:lumMod val="50000"/>
                            </a:schemeClr>
                          </a:solidFill>
                          <a:effectLst/>
                          <a:latin typeface="+mn-lt"/>
                          <a:ea typeface="+mn-ea"/>
                          <a:cs typeface="+mn-cs"/>
                        </a:rPr>
                        <a:t>第十式：專業意見式</a:t>
                      </a:r>
                      <a:r>
                        <a:rPr lang="en-US" altLang="zh-HK" sz="1800" kern="1200" dirty="0" smtClean="0">
                          <a:solidFill>
                            <a:schemeClr val="tx1"/>
                          </a:solidFill>
                          <a:effectLst/>
                          <a:latin typeface="+mn-lt"/>
                          <a:ea typeface="+mn-ea"/>
                          <a:cs typeface="+mn-cs"/>
                        </a:rPr>
                        <a:t/>
                      </a:r>
                      <a:br>
                        <a:rPr lang="en-US" altLang="zh-HK" sz="1800" kern="1200" dirty="0" smtClean="0">
                          <a:solidFill>
                            <a:schemeClr val="tx1"/>
                          </a:solidFill>
                          <a:effectLst/>
                          <a:latin typeface="+mn-lt"/>
                          <a:ea typeface="+mn-ea"/>
                          <a:cs typeface="+mn-cs"/>
                        </a:rPr>
                      </a:br>
                      <a:r>
                        <a:rPr lang="zh-TW" altLang="zh-HK" sz="1800" kern="1200" dirty="0" smtClean="0">
                          <a:solidFill>
                            <a:schemeClr val="tx1"/>
                          </a:solidFill>
                          <a:effectLst/>
                          <a:latin typeface="+mn-lt"/>
                          <a:ea typeface="+mn-ea"/>
                          <a:cs typeface="+mn-cs"/>
                        </a:rPr>
                        <a:t>「食</a:t>
                      </a:r>
                      <a:r>
                        <a:rPr lang="zh-TW" altLang="en-US" sz="1800" kern="1200" dirty="0" smtClean="0">
                          <a:solidFill>
                            <a:schemeClr val="tx1"/>
                          </a:solidFill>
                          <a:effectLst/>
                          <a:latin typeface="+mn-lt"/>
                          <a:ea typeface="+mn-ea"/>
                          <a:cs typeface="+mn-cs"/>
                        </a:rPr>
                        <a:t>這些</a:t>
                      </a:r>
                      <a:r>
                        <a:rPr lang="zh-TW" altLang="zh-HK" sz="1800" kern="1200" dirty="0" smtClean="0">
                          <a:solidFill>
                            <a:schemeClr val="tx1"/>
                          </a:solidFill>
                          <a:effectLst/>
                          <a:latin typeface="+mn-lt"/>
                          <a:ea typeface="+mn-ea"/>
                          <a:cs typeface="+mn-cs"/>
                        </a:rPr>
                        <a:t>？我要問過我嘅醫生先」</a:t>
                      </a:r>
                      <a:r>
                        <a:rPr lang="en-US" altLang="zh-HK" sz="1800" kern="1200" dirty="0" smtClean="0">
                          <a:solidFill>
                            <a:schemeClr val="tx1"/>
                          </a:solidFill>
                          <a:effectLst/>
                          <a:latin typeface="+mn-lt"/>
                          <a:ea typeface="+mn-ea"/>
                          <a:cs typeface="+mn-cs"/>
                        </a:rPr>
                        <a:t>(</a:t>
                      </a:r>
                      <a:r>
                        <a:rPr lang="zh-TW" altLang="zh-HK" sz="1800" kern="1200" dirty="0" smtClean="0">
                          <a:solidFill>
                            <a:schemeClr val="tx1"/>
                          </a:solidFill>
                          <a:effectLst/>
                          <a:latin typeface="+mn-lt"/>
                          <a:ea typeface="+mn-ea"/>
                          <a:cs typeface="+mn-cs"/>
                        </a:rPr>
                        <a:t>使毒販知難而退</a:t>
                      </a:r>
                      <a:r>
                        <a:rPr lang="en-US" altLang="zh-HK" sz="1800" kern="1200" dirty="0" smtClean="0">
                          <a:solidFill>
                            <a:schemeClr val="tx1"/>
                          </a:solidFill>
                          <a:effectLst/>
                          <a:latin typeface="+mn-lt"/>
                          <a:ea typeface="+mn-ea"/>
                          <a:cs typeface="+mn-cs"/>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2019251"/>
                  </a:ext>
                </a:extLst>
              </a:tr>
            </a:tbl>
          </a:graphicData>
        </a:graphic>
      </p:graphicFrame>
      <p:sp>
        <p:nvSpPr>
          <p:cNvPr id="11" name="文字方塊 10"/>
          <p:cNvSpPr txBox="1"/>
          <p:nvPr/>
        </p:nvSpPr>
        <p:spPr>
          <a:xfrm>
            <a:off x="614218" y="6317878"/>
            <a:ext cx="8755693" cy="523220"/>
          </a:xfrm>
          <a:prstGeom prst="rect">
            <a:avLst/>
          </a:prstGeom>
          <a:noFill/>
        </p:spPr>
        <p:txBody>
          <a:bodyPr wrap="square" rtlCol="0">
            <a:spAutoFit/>
          </a:bodyPr>
          <a:lstStyle/>
          <a:p>
            <a:r>
              <a:rPr lang="zh-TW" altLang="en-US" sz="1400" dirty="0">
                <a:solidFill>
                  <a:srgbClr val="7030A0"/>
                </a:solidFill>
              </a:rPr>
              <a:t>資料來源</a:t>
            </a:r>
            <a:r>
              <a:rPr lang="zh-TW" altLang="en-US" sz="1400" dirty="0" smtClean="0">
                <a:solidFill>
                  <a:srgbClr val="7030A0"/>
                </a:solidFill>
              </a:rPr>
              <a:t>：</a:t>
            </a:r>
            <a:r>
              <a:rPr lang="en-US" altLang="zh-TW" sz="1400" dirty="0" smtClean="0">
                <a:solidFill>
                  <a:srgbClr val="7030A0"/>
                </a:solidFill>
              </a:rPr>
              <a:t>《</a:t>
            </a:r>
            <a:r>
              <a:rPr lang="zh-TW" altLang="en-US" sz="1400" dirty="0" smtClean="0">
                <a:solidFill>
                  <a:srgbClr val="7030A0"/>
                </a:solidFill>
              </a:rPr>
              <a:t>百</a:t>
            </a:r>
            <a:r>
              <a:rPr lang="zh-TW" altLang="en-US" sz="1400" dirty="0">
                <a:solidFill>
                  <a:srgbClr val="7030A0"/>
                </a:solidFill>
              </a:rPr>
              <a:t>毒不侵「備忘錄</a:t>
            </a:r>
            <a:r>
              <a:rPr lang="zh-TW" altLang="en-US" sz="1400" dirty="0" smtClean="0">
                <a:solidFill>
                  <a:srgbClr val="7030A0"/>
                </a:solidFill>
              </a:rPr>
              <a:t>」</a:t>
            </a:r>
            <a:r>
              <a:rPr lang="en-US" altLang="zh-TW" sz="1400" dirty="0" smtClean="0">
                <a:solidFill>
                  <a:srgbClr val="7030A0"/>
                </a:solidFill>
              </a:rPr>
              <a:t>》</a:t>
            </a:r>
            <a:r>
              <a:rPr lang="zh-TW" altLang="en-US" sz="1400" dirty="0">
                <a:solidFill>
                  <a:srgbClr val="7030A0"/>
                </a:solidFill>
              </a:rPr>
              <a:t>衞生</a:t>
            </a:r>
            <a:r>
              <a:rPr lang="zh-TW" altLang="en-US" sz="1400" dirty="0" smtClean="0">
                <a:solidFill>
                  <a:srgbClr val="7030A0"/>
                </a:solidFill>
              </a:rPr>
              <a:t>署</a:t>
            </a:r>
            <a:r>
              <a:rPr lang="zh-TW" altLang="en-US" sz="1400" dirty="0">
                <a:solidFill>
                  <a:srgbClr val="7030A0"/>
                </a:solidFill>
              </a:rPr>
              <a:t>學生健康服務網站 </a:t>
            </a:r>
            <a:r>
              <a:rPr lang="en-US" altLang="zh-TW" sz="1400" dirty="0" smtClean="0">
                <a:solidFill>
                  <a:srgbClr val="7030A0"/>
                </a:solidFill>
              </a:rPr>
              <a:t>https</a:t>
            </a:r>
            <a:r>
              <a:rPr lang="en-US" altLang="zh-TW" sz="1400" dirty="0">
                <a:solidFill>
                  <a:srgbClr val="7030A0"/>
                </a:solidFill>
              </a:rPr>
              <a:t>://www.studenthealth.gov.hk/tc_chi/health/health_sdsa/health_sdsa_usa.html</a:t>
            </a:r>
            <a:endParaRPr lang="zh-HK" altLang="en-US" sz="1400" dirty="0">
              <a:solidFill>
                <a:srgbClr val="7030A0"/>
              </a:solidFill>
            </a:endParaRPr>
          </a:p>
        </p:txBody>
      </p:sp>
    </p:spTree>
    <p:extLst>
      <p:ext uri="{BB962C8B-B14F-4D97-AF65-F5344CB8AC3E}">
        <p14:creationId xmlns:p14="http://schemas.microsoft.com/office/powerpoint/2010/main" val="149151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3949" y="394636"/>
            <a:ext cx="7198007" cy="732508"/>
          </a:xfrm>
          <a:prstGeom prst="rect">
            <a:avLst/>
          </a:prstGeom>
        </p:spPr>
        <p:txBody>
          <a:bodyPr wrap="square">
            <a:spAutoFit/>
          </a:bodyPr>
          <a:lstStyle/>
          <a:p>
            <a:pPr marL="359410" algn="ctr">
              <a:lnSpc>
                <a:spcPct val="130000"/>
              </a:lnSpc>
              <a:spcAft>
                <a:spcPts val="0"/>
              </a:spcAft>
            </a:pPr>
            <a:r>
              <a:rPr lang="zh-TW" altLang="zh-HK" sz="3200" b="1" u="sng" kern="0" dirty="0" smtClean="0">
                <a:solidFill>
                  <a:schemeClr val="accent5">
                    <a:lumMod val="75000"/>
                  </a:schemeClr>
                </a:solidFill>
                <a:latin typeface="Calibri" panose="020F0502020204030204" pitchFamily="34" charset="0"/>
                <a:cs typeface="新細明體" panose="02020500000000000000" pitchFamily="18" charset="-120"/>
              </a:rPr>
              <a:t>百</a:t>
            </a:r>
            <a:r>
              <a:rPr lang="zh-TW" altLang="zh-HK" sz="3200" b="1" u="sng" kern="0" dirty="0">
                <a:solidFill>
                  <a:schemeClr val="accent5">
                    <a:lumMod val="75000"/>
                  </a:schemeClr>
                </a:solidFill>
                <a:latin typeface="Calibri" panose="020F0502020204030204" pitchFamily="34" charset="0"/>
                <a:cs typeface="新細明體" panose="02020500000000000000" pitchFamily="18" charset="-120"/>
              </a:rPr>
              <a:t>毒不</a:t>
            </a:r>
            <a:r>
              <a:rPr lang="zh-TW" altLang="zh-HK" sz="3200" b="1" u="sng" kern="0" dirty="0" smtClean="0">
                <a:solidFill>
                  <a:schemeClr val="accent5">
                    <a:lumMod val="75000"/>
                  </a:schemeClr>
                </a:solidFill>
                <a:latin typeface="Calibri" panose="020F0502020204030204" pitchFamily="34" charset="0"/>
                <a:cs typeface="新細明體" panose="02020500000000000000" pitchFamily="18" charset="-120"/>
              </a:rPr>
              <a:t>侵</a:t>
            </a:r>
            <a:r>
              <a:rPr lang="zh-TW" altLang="en-US" sz="3200" b="1" u="sng" kern="0" dirty="0" smtClean="0">
                <a:solidFill>
                  <a:schemeClr val="accent5">
                    <a:lumMod val="75000"/>
                  </a:schemeClr>
                </a:solidFill>
                <a:latin typeface="Calibri" panose="020F0502020204030204" pitchFamily="34" charset="0"/>
                <a:cs typeface="新細明體" panose="02020500000000000000" pitchFamily="18" charset="-120"/>
              </a:rPr>
              <a:t>之</a:t>
            </a:r>
            <a:r>
              <a:rPr lang="en-US" altLang="zh-TW" sz="3200" b="1" u="sng" kern="0" dirty="0">
                <a:solidFill>
                  <a:schemeClr val="accent5">
                    <a:lumMod val="75000"/>
                  </a:schemeClr>
                </a:solidFill>
                <a:latin typeface="Calibri" panose="020F0502020204030204" pitchFamily="34" charset="0"/>
                <a:cs typeface="新細明體" panose="02020500000000000000" pitchFamily="18" charset="-120"/>
              </a:rPr>
              <a:t>《</a:t>
            </a:r>
            <a:r>
              <a:rPr lang="zh-TW" altLang="en-US" sz="3200" b="1" u="sng" kern="0" dirty="0" smtClean="0">
                <a:solidFill>
                  <a:schemeClr val="accent5">
                    <a:lumMod val="75000"/>
                  </a:schemeClr>
                </a:solidFill>
                <a:latin typeface="Calibri" panose="020F0502020204030204" pitchFamily="34" charset="0"/>
                <a:cs typeface="新細明體" panose="02020500000000000000" pitchFamily="18" charset="-120"/>
              </a:rPr>
              <a:t>八大</a:t>
            </a:r>
            <a:r>
              <a:rPr lang="zh-TW" altLang="en-US" sz="3200" b="1" u="sng" kern="0" dirty="0">
                <a:solidFill>
                  <a:schemeClr val="accent5">
                    <a:lumMod val="75000"/>
                  </a:schemeClr>
                </a:solidFill>
                <a:latin typeface="Calibri" panose="020F0502020204030204" pitchFamily="34" charset="0"/>
                <a:cs typeface="新細明體" panose="02020500000000000000" pitchFamily="18" charset="-120"/>
              </a:rPr>
              <a:t>內功心</a:t>
            </a:r>
            <a:r>
              <a:rPr lang="zh-TW" altLang="en-US" sz="3200" b="1" u="sng" kern="0" dirty="0" smtClean="0">
                <a:solidFill>
                  <a:schemeClr val="accent5">
                    <a:lumMod val="75000"/>
                  </a:schemeClr>
                </a:solidFill>
                <a:latin typeface="Calibri" panose="020F0502020204030204" pitchFamily="34" charset="0"/>
                <a:cs typeface="新細明體" panose="02020500000000000000" pitchFamily="18" charset="-120"/>
              </a:rPr>
              <a:t>法</a:t>
            </a:r>
            <a:r>
              <a:rPr lang="en-US" altLang="zh-TW" sz="3200" b="1" u="sng" kern="0" dirty="0">
                <a:solidFill>
                  <a:schemeClr val="accent5">
                    <a:lumMod val="75000"/>
                  </a:schemeClr>
                </a:solidFill>
                <a:latin typeface="Calibri" panose="020F0502020204030204" pitchFamily="34" charset="0"/>
                <a:cs typeface="新細明體" panose="02020500000000000000" pitchFamily="18" charset="-120"/>
              </a:rPr>
              <a:t>》</a:t>
            </a:r>
            <a:endParaRPr lang="en-US" altLang="zh-TW" sz="3200" b="1" u="sng" kern="0" dirty="0" smtClean="0">
              <a:solidFill>
                <a:schemeClr val="accent5">
                  <a:lumMod val="75000"/>
                </a:schemeClr>
              </a:solidFill>
              <a:latin typeface="Calibri" panose="020F0502020204030204" pitchFamily="34" charset="0"/>
              <a:cs typeface="新細明體" panose="02020500000000000000" pitchFamily="18"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360952247"/>
              </p:ext>
            </p:extLst>
          </p:nvPr>
        </p:nvGraphicFramePr>
        <p:xfrm>
          <a:off x="753035" y="1463040"/>
          <a:ext cx="7599836" cy="4409046"/>
        </p:xfrm>
        <a:graphic>
          <a:graphicData uri="http://schemas.openxmlformats.org/drawingml/2006/table">
            <a:tbl>
              <a:tblPr firstRow="1" firstCol="1" bandRow="1"/>
              <a:tblGrid>
                <a:gridCol w="3799460">
                  <a:extLst>
                    <a:ext uri="{9D8B030D-6E8A-4147-A177-3AD203B41FA5}">
                      <a16:colId xmlns:a16="http://schemas.microsoft.com/office/drawing/2014/main" val="3768008247"/>
                    </a:ext>
                  </a:extLst>
                </a:gridCol>
                <a:gridCol w="3800376">
                  <a:extLst>
                    <a:ext uri="{9D8B030D-6E8A-4147-A177-3AD203B41FA5}">
                      <a16:colId xmlns:a16="http://schemas.microsoft.com/office/drawing/2014/main" val="2567289452"/>
                    </a:ext>
                  </a:extLst>
                </a:gridCol>
              </a:tblGrid>
              <a:tr h="1063866">
                <a:tc>
                  <a:txBody>
                    <a:bodyPr/>
                    <a:lstStyle/>
                    <a:p>
                      <a:pPr marL="514350" marR="0" lvl="0" indent="-5143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zh-TW" altLang="zh-HK" sz="2400" kern="1200" dirty="0" smtClean="0">
                          <a:solidFill>
                            <a:schemeClr val="bg1"/>
                          </a:solidFill>
                          <a:effectLst/>
                          <a:latin typeface="+mn-lt"/>
                          <a:ea typeface="+mn-ea"/>
                          <a:cs typeface="+mn-cs"/>
                        </a:rPr>
                        <a:t>認識毒品的禍害，切勿吸食危害精神毒品</a:t>
                      </a:r>
                      <a:r>
                        <a:rPr lang="zh-TW" altLang="en-US" sz="2400" kern="1200" dirty="0" smtClean="0">
                          <a:solidFill>
                            <a:schemeClr val="bg1"/>
                          </a:solidFill>
                          <a:effectLst/>
                          <a:latin typeface="+mn-lt"/>
                          <a:ea typeface="+mn-ea"/>
                          <a:cs typeface="+mn-cs"/>
                        </a:rPr>
                        <a:t>。</a:t>
                      </a:r>
                      <a:endParaRPr lang="zh-TW" sz="1600"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有困難時，向家人、老師、社工或輔導熱線尋求協助</a:t>
                      </a:r>
                      <a:r>
                        <a:rPr lang="zh-TW" altLang="en-US" sz="2400" kern="1200" dirty="0" smtClean="0">
                          <a:solidFill>
                            <a:schemeClr val="bg1"/>
                          </a:solidFill>
                          <a:effectLst/>
                          <a:latin typeface="+mn-lt"/>
                          <a:ea typeface="+mn-ea"/>
                          <a:cs typeface="+mn-cs"/>
                        </a:rPr>
                        <a:t>。</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011365929"/>
                  </a:ext>
                </a:extLst>
              </a:tr>
              <a:tr h="1103922">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廣結良朋</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善用餘閒，參與有益身心的康樂及文娛活動</a:t>
                      </a:r>
                      <a:r>
                        <a:rPr lang="zh-TW" altLang="en-US" sz="2400" kern="1200" dirty="0" smtClean="0">
                          <a:solidFill>
                            <a:schemeClr val="bg1"/>
                          </a:solidFill>
                          <a:effectLst/>
                          <a:latin typeface="+mn-lt"/>
                          <a:ea typeface="+mn-ea"/>
                          <a:cs typeface="+mn-cs"/>
                        </a:rPr>
                        <a:t>。</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240351216"/>
                  </a:ext>
                </a:extLst>
              </a:tr>
              <a:tr h="1103922">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有困擾時，與人傾訴，分享感受</a:t>
                      </a:r>
                      <a:r>
                        <a:rPr lang="zh-TW" altLang="en-US" sz="2400" kern="1200" dirty="0" smtClean="0">
                          <a:solidFill>
                            <a:schemeClr val="bg1"/>
                          </a:solidFill>
                          <a:effectLst/>
                          <a:latin typeface="+mn-lt"/>
                          <a:ea typeface="+mn-ea"/>
                          <a:cs typeface="+mn-cs"/>
                        </a:rPr>
                        <a:t>。</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與家人互相關懷和愛護</a:t>
                      </a:r>
                      <a:r>
                        <a:rPr lang="zh-TW" altLang="en-US" sz="2400" kern="1200" dirty="0" smtClean="0">
                          <a:solidFill>
                            <a:schemeClr val="bg1"/>
                          </a:solidFill>
                          <a:effectLst/>
                          <a:latin typeface="+mn-lt"/>
                          <a:ea typeface="+mn-ea"/>
                          <a:cs typeface="+mn-cs"/>
                        </a:rPr>
                        <a:t>。</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503783824"/>
                  </a:ext>
                </a:extLst>
              </a:tr>
              <a:tr h="1103922">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培養良好嗜好以陶冶性情</a:t>
                      </a:r>
                      <a:r>
                        <a:rPr lang="zh-TW" altLang="en-US" sz="2400" kern="1200" dirty="0" smtClean="0">
                          <a:solidFill>
                            <a:schemeClr val="bg1"/>
                          </a:solidFill>
                          <a:effectLst/>
                          <a:latin typeface="+mn-lt"/>
                          <a:ea typeface="+mn-ea"/>
                          <a:cs typeface="+mn-cs"/>
                        </a:rPr>
                        <a:t>。</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514350" lvl="0" indent="-514350">
                        <a:buFont typeface="Wingdings" panose="05000000000000000000" pitchFamily="2" charset="2"/>
                        <a:buChar char="ü"/>
                      </a:pPr>
                      <a:r>
                        <a:rPr lang="zh-TW" altLang="zh-HK" sz="2400" kern="1200" dirty="0" smtClean="0">
                          <a:solidFill>
                            <a:schemeClr val="bg1"/>
                          </a:solidFill>
                          <a:effectLst/>
                          <a:latin typeface="+mn-lt"/>
                          <a:ea typeface="+mn-ea"/>
                          <a:cs typeface="+mn-cs"/>
                        </a:rPr>
                        <a:t>在需要時，運用百毒不侵絕世招式</a:t>
                      </a:r>
                      <a:r>
                        <a:rPr lang="zh-TW" altLang="en-US" sz="2400" kern="1200" dirty="0" smtClean="0">
                          <a:solidFill>
                            <a:schemeClr val="bg1"/>
                          </a:solidFill>
                          <a:effectLst/>
                          <a:latin typeface="+mn-lt"/>
                          <a:ea typeface="+mn-ea"/>
                          <a:cs typeface="+mn-cs"/>
                        </a:rPr>
                        <a:t>。</a:t>
                      </a:r>
                      <a:endParaRPr lang="zh-TW" altLang="zh-HK" sz="2400" kern="1200" dirty="0">
                        <a:solidFill>
                          <a:schemeClr val="bg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605267355"/>
                  </a:ext>
                </a:extLst>
              </a:tr>
            </a:tbl>
          </a:graphicData>
        </a:graphic>
      </p:graphicFrame>
      <p:sp>
        <p:nvSpPr>
          <p:cNvPr id="3" name="文字方塊 2"/>
          <p:cNvSpPr txBox="1"/>
          <p:nvPr/>
        </p:nvSpPr>
        <p:spPr>
          <a:xfrm>
            <a:off x="753035" y="6207982"/>
            <a:ext cx="8755693" cy="523220"/>
          </a:xfrm>
          <a:prstGeom prst="rect">
            <a:avLst/>
          </a:prstGeom>
          <a:noFill/>
        </p:spPr>
        <p:txBody>
          <a:bodyPr wrap="square" rtlCol="0">
            <a:spAutoFit/>
          </a:bodyPr>
          <a:lstStyle/>
          <a:p>
            <a:r>
              <a:rPr lang="zh-TW" altLang="en-US" sz="1400" dirty="0">
                <a:solidFill>
                  <a:srgbClr val="7030A0"/>
                </a:solidFill>
              </a:rPr>
              <a:t>資料來源</a:t>
            </a:r>
            <a:r>
              <a:rPr lang="zh-TW" altLang="en-US" sz="1400" dirty="0" smtClean="0">
                <a:solidFill>
                  <a:srgbClr val="7030A0"/>
                </a:solidFill>
              </a:rPr>
              <a:t>：</a:t>
            </a:r>
            <a:r>
              <a:rPr lang="en-US" altLang="zh-TW" sz="1400" dirty="0" smtClean="0">
                <a:solidFill>
                  <a:srgbClr val="7030A0"/>
                </a:solidFill>
              </a:rPr>
              <a:t>《</a:t>
            </a:r>
            <a:r>
              <a:rPr lang="zh-TW" altLang="en-US" sz="1400" dirty="0" smtClean="0">
                <a:solidFill>
                  <a:srgbClr val="7030A0"/>
                </a:solidFill>
              </a:rPr>
              <a:t>百</a:t>
            </a:r>
            <a:r>
              <a:rPr lang="zh-TW" altLang="en-US" sz="1400" dirty="0">
                <a:solidFill>
                  <a:srgbClr val="7030A0"/>
                </a:solidFill>
              </a:rPr>
              <a:t>毒不侵「備忘錄</a:t>
            </a:r>
            <a:r>
              <a:rPr lang="zh-TW" altLang="en-US" sz="1400" dirty="0" smtClean="0">
                <a:solidFill>
                  <a:srgbClr val="7030A0"/>
                </a:solidFill>
              </a:rPr>
              <a:t>」</a:t>
            </a:r>
            <a:r>
              <a:rPr lang="en-US" altLang="zh-TW" sz="1400" dirty="0" smtClean="0">
                <a:solidFill>
                  <a:srgbClr val="7030A0"/>
                </a:solidFill>
              </a:rPr>
              <a:t>》</a:t>
            </a:r>
            <a:r>
              <a:rPr lang="zh-TW" altLang="en-US" sz="1400" dirty="0">
                <a:solidFill>
                  <a:srgbClr val="7030A0"/>
                </a:solidFill>
              </a:rPr>
              <a:t>衞生</a:t>
            </a:r>
            <a:r>
              <a:rPr lang="zh-TW" altLang="en-US" sz="1400" dirty="0" smtClean="0">
                <a:solidFill>
                  <a:srgbClr val="7030A0"/>
                </a:solidFill>
              </a:rPr>
              <a:t>署學生</a:t>
            </a:r>
            <a:r>
              <a:rPr lang="zh-TW" altLang="en-US" sz="1400" dirty="0">
                <a:solidFill>
                  <a:srgbClr val="7030A0"/>
                </a:solidFill>
              </a:rPr>
              <a:t>健康服務網站 </a:t>
            </a:r>
            <a:r>
              <a:rPr lang="en-US" altLang="zh-TW" sz="1400" dirty="0" smtClean="0">
                <a:solidFill>
                  <a:srgbClr val="7030A0"/>
                </a:solidFill>
              </a:rPr>
              <a:t>https</a:t>
            </a:r>
            <a:r>
              <a:rPr lang="en-US" altLang="zh-TW" sz="1400" dirty="0">
                <a:solidFill>
                  <a:srgbClr val="7030A0"/>
                </a:solidFill>
              </a:rPr>
              <a:t>://www.studenthealth.gov.hk/tc_chi/health/health_sdsa/health_sdsa_usa.html</a:t>
            </a:r>
            <a:endParaRPr lang="zh-HK" altLang="en-US" sz="1400" dirty="0">
              <a:solidFill>
                <a:srgbClr val="7030A0"/>
              </a:solidFill>
            </a:endParaRPr>
          </a:p>
        </p:txBody>
      </p:sp>
    </p:spTree>
    <p:extLst>
      <p:ext uri="{BB962C8B-B14F-4D97-AF65-F5344CB8AC3E}">
        <p14:creationId xmlns:p14="http://schemas.microsoft.com/office/powerpoint/2010/main" val="3504717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364" y="1511091"/>
            <a:ext cx="5775192" cy="5373788"/>
          </a:xfrm>
          <a:prstGeom prst="rect">
            <a:avLst/>
          </a:prstGeom>
        </p:spPr>
      </p:pic>
      <p:sp>
        <p:nvSpPr>
          <p:cNvPr id="6" name="矩形 5"/>
          <p:cNvSpPr/>
          <p:nvPr/>
        </p:nvSpPr>
        <p:spPr>
          <a:xfrm>
            <a:off x="3336986" y="2780444"/>
            <a:ext cx="3262433" cy="1015663"/>
          </a:xfrm>
          <a:prstGeom prst="rect">
            <a:avLst/>
          </a:prstGeom>
          <a:noFill/>
        </p:spPr>
        <p:txBody>
          <a:bodyPr wrap="none">
            <a:spAutoFit/>
          </a:bodyPr>
          <a:lstStyle/>
          <a:p>
            <a:pPr algn="ctr">
              <a:defRPr/>
            </a:pPr>
            <a:r>
              <a:rPr lang="zh-TW" altLang="en-US" sz="6000" b="1" dirty="0" smtClean="0">
                <a:ln w="6600">
                  <a:solidFill>
                    <a:schemeClr val="accent2"/>
                  </a:solidFill>
                  <a:prstDash val="solid"/>
                </a:ln>
                <a:solidFill>
                  <a:srgbClr val="FFFFFF"/>
                </a:solidFill>
                <a:effectLst>
                  <a:outerShdw dist="38100" dir="2700000" algn="tl" rotWithShape="0">
                    <a:schemeClr val="accent2"/>
                  </a:outerShdw>
                </a:effectLst>
              </a:rPr>
              <a:t>學習重點</a:t>
            </a:r>
            <a:endParaRPr lang="zh-TW" alt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13842">
            <a:off x="6012307" y="4066151"/>
            <a:ext cx="2231808" cy="4588848"/>
          </a:xfrm>
          <a:prstGeom prst="rect">
            <a:avLst/>
          </a:prstGeom>
        </p:spPr>
      </p:pic>
      <p:sp>
        <p:nvSpPr>
          <p:cNvPr id="9" name="矩形 8"/>
          <p:cNvSpPr/>
          <p:nvPr/>
        </p:nvSpPr>
        <p:spPr>
          <a:xfrm>
            <a:off x="97971" y="6456011"/>
            <a:ext cx="2004138" cy="307777"/>
          </a:xfrm>
          <a:prstGeom prst="rect">
            <a:avLst/>
          </a:prstGeom>
        </p:spPr>
        <p:txBody>
          <a:bodyPr wrap="none">
            <a:spAutoFit/>
          </a:bodyPr>
          <a:lstStyle/>
          <a:p>
            <a:r>
              <a:rPr lang="en-US" altLang="zh-HK" sz="1400" dirty="0"/>
              <a:t>Images: www.freepik.com</a:t>
            </a:r>
            <a:endParaRPr lang="zh-HK" altLang="en-US" sz="1400" dirty="0"/>
          </a:p>
        </p:txBody>
      </p:sp>
    </p:spTree>
    <p:extLst>
      <p:ext uri="{BB962C8B-B14F-4D97-AF65-F5344CB8AC3E}">
        <p14:creationId xmlns:p14="http://schemas.microsoft.com/office/powerpoint/2010/main" val="9176242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9375 -0.13796 L 0.04358 0.07269 " pathEditMode="relative" rAng="0" ptsTypes="AA">
                                      <p:cBhvr>
                                        <p:cTn id="6" dur="2000" spd="-100000" fill="hold"/>
                                        <p:tgtEl>
                                          <p:spTgt spid="8"/>
                                        </p:tgtEl>
                                        <p:attrNameLst>
                                          <p:attrName>ppt_x</p:attrName>
                                          <p:attrName>ppt_y</p:attrName>
                                        </p:attrNameLst>
                                      </p:cBhvr>
                                      <p:rCtr x="6858"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031" y="414008"/>
            <a:ext cx="4795168" cy="6019685"/>
          </a:xfrm>
          <a:prstGeom prst="rect">
            <a:avLst/>
          </a:prstGeom>
          <a:blipFill dpi="0" rotWithShape="1">
            <a:blip r:embed="rId4"/>
            <a:srcRect/>
            <a:tile tx="0" ty="0" sx="100000" sy="100000" flip="none" algn="tl"/>
          </a:blipFill>
          <a:ln>
            <a:solidFill>
              <a:schemeClr val="tx2">
                <a:lumMod val="60000"/>
                <a:lumOff val="40000"/>
                <a:alpha val="96000"/>
              </a:schemeClr>
            </a:solidFill>
          </a:ln>
        </p:spPr>
      </p:pic>
      <p:sp>
        <p:nvSpPr>
          <p:cNvPr id="2" name="標題 1"/>
          <p:cNvSpPr>
            <a:spLocks noGrp="1"/>
          </p:cNvSpPr>
          <p:nvPr>
            <p:ph type="title"/>
          </p:nvPr>
        </p:nvSpPr>
        <p:spPr>
          <a:xfrm>
            <a:off x="2084178" y="414008"/>
            <a:ext cx="5412875" cy="857250"/>
          </a:xfrm>
        </p:spPr>
        <p:txBody>
          <a:bodyPr>
            <a:normAutofit/>
          </a:bodyPr>
          <a:lstStyle/>
          <a:p>
            <a:pPr>
              <a:defRPr/>
            </a:pPr>
            <a:r>
              <a:rPr lang="zh-TW" altLang="en-US" sz="36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學習重點</a:t>
            </a:r>
          </a:p>
        </p:txBody>
      </p:sp>
      <p:graphicFrame>
        <p:nvGraphicFramePr>
          <p:cNvPr id="5" name="表格 4"/>
          <p:cNvGraphicFramePr>
            <a:graphicFrameLocks noGrp="1"/>
          </p:cNvGraphicFramePr>
          <p:nvPr>
            <p:extLst>
              <p:ext uri="{D42A27DB-BD31-4B8C-83A1-F6EECF244321}">
                <p14:modId xmlns:p14="http://schemas.microsoft.com/office/powerpoint/2010/main" val="765083686"/>
              </p:ext>
            </p:extLst>
          </p:nvPr>
        </p:nvGraphicFramePr>
        <p:xfrm>
          <a:off x="1132115" y="1525851"/>
          <a:ext cx="6986674" cy="4537681"/>
        </p:xfrm>
        <a:graphic>
          <a:graphicData uri="http://schemas.openxmlformats.org/drawingml/2006/table">
            <a:tbl>
              <a:tblPr>
                <a:tableStyleId>{3B4B98B0-60AC-42C2-AFA5-B58CD77FA1E5}</a:tableStyleId>
              </a:tblPr>
              <a:tblGrid>
                <a:gridCol w="1645591">
                  <a:extLst>
                    <a:ext uri="{9D8B030D-6E8A-4147-A177-3AD203B41FA5}">
                      <a16:colId xmlns:a16="http://schemas.microsoft.com/office/drawing/2014/main" val="671913260"/>
                    </a:ext>
                  </a:extLst>
                </a:gridCol>
                <a:gridCol w="5341083">
                  <a:extLst>
                    <a:ext uri="{9D8B030D-6E8A-4147-A177-3AD203B41FA5}">
                      <a16:colId xmlns:a16="http://schemas.microsoft.com/office/drawing/2014/main" val="3911223499"/>
                    </a:ext>
                  </a:extLst>
                </a:gridCol>
              </a:tblGrid>
              <a:tr h="14512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900" b="1" cap="none" spc="50" dirty="0" smtClean="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活動概要</a:t>
                      </a:r>
                      <a:r>
                        <a:rPr lang="en-US" altLang="zh-TW" sz="1900" b="1" cap="none" spc="50" dirty="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  </a:t>
                      </a:r>
                    </a:p>
                    <a:p>
                      <a:endParaRPr lang="zh-TW" altLang="en-US" sz="1900" b="1" cap="none" spc="50" dirty="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endParaRPr>
                    </a:p>
                  </a:txBody>
                  <a:tcPr marL="80162" marR="80162" marT="40084" marB="40084"/>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zh-TW" altLang="en-US" sz="1900" b="1" cap="none" spc="100" baseline="0" dirty="0" smtClean="0">
                          <a:ln w="3175" cmpd="sng">
                            <a:solidFill>
                              <a:schemeClr val="tx2"/>
                            </a:solidFill>
                            <a:prstDash val="solid"/>
                          </a:ln>
                          <a:noFill/>
                          <a:effectLst>
                            <a:glow rad="38100">
                              <a:schemeClr val="accent1">
                                <a:alpha val="40000"/>
                              </a:schemeClr>
                            </a:glow>
                          </a:effectLst>
                          <a:latin typeface="+mn-ea"/>
                          <a:ea typeface="+mn-ea"/>
                        </a:rPr>
                        <a:t>透過短片及新聞時事</a:t>
                      </a:r>
                      <a:r>
                        <a:rPr lang="zh-TW" altLang="en-US" sz="1900" b="1" cap="none" spc="100" baseline="0" dirty="0" smtClean="0">
                          <a:ln w="3175" cmpd="sng">
                            <a:solidFill>
                              <a:schemeClr val="tx2"/>
                            </a:solidFill>
                            <a:prstDash val="solid"/>
                          </a:ln>
                          <a:noFill/>
                          <a:effectLst>
                            <a:glow rad="38100">
                              <a:schemeClr val="accent1">
                                <a:alpha val="40000"/>
                              </a:schemeClr>
                            </a:glow>
                          </a:effectLst>
                          <a:latin typeface="PMingLiU" panose="02020500000000000000" pitchFamily="18" charset="-120"/>
                          <a:ea typeface="PMingLiU" panose="02020500000000000000" pitchFamily="18" charset="-120"/>
                        </a:rPr>
                        <a:t>，</a:t>
                      </a:r>
                      <a:r>
                        <a:rPr lang="zh-TW" altLang="en-US" sz="1900" b="1" cap="none" spc="100" baseline="0" dirty="0" smtClean="0">
                          <a:ln w="3175" cmpd="sng">
                            <a:solidFill>
                              <a:schemeClr val="tx2"/>
                            </a:solidFill>
                            <a:prstDash val="solid"/>
                          </a:ln>
                          <a:noFill/>
                          <a:effectLst>
                            <a:glow rad="38100">
                              <a:schemeClr val="accent1">
                                <a:alpha val="40000"/>
                              </a:schemeClr>
                            </a:glow>
                          </a:effectLst>
                          <a:latin typeface="+mn-ea"/>
                          <a:ea typeface="+mn-ea"/>
                        </a:rPr>
                        <a:t>討論吸食危險藥物大麻的法律問題</a:t>
                      </a:r>
                      <a:r>
                        <a:rPr lang="zh-TW" altLang="en-US" sz="1900" b="1" cap="none" spc="100" baseline="0" dirty="0" smtClean="0">
                          <a:ln w="3175" cmpd="sng">
                            <a:solidFill>
                              <a:schemeClr val="tx2"/>
                            </a:solidFill>
                            <a:prstDash val="solid"/>
                          </a:ln>
                          <a:noFill/>
                          <a:effectLst>
                            <a:glow rad="38100">
                              <a:schemeClr val="accent1">
                                <a:alpha val="40000"/>
                              </a:schemeClr>
                            </a:glow>
                          </a:effectLst>
                          <a:latin typeface="PMingLiU" panose="02020500000000000000" pitchFamily="18" charset="-120"/>
                          <a:ea typeface="PMingLiU" panose="02020500000000000000" pitchFamily="18" charset="-120"/>
                        </a:rPr>
                        <a:t>，並</a:t>
                      </a:r>
                      <a:r>
                        <a:rPr lang="zh-TW" altLang="en-US" sz="1900" b="1" cap="none" spc="100" baseline="0" dirty="0" smtClean="0">
                          <a:ln w="3175" cmpd="sng">
                            <a:solidFill>
                              <a:schemeClr val="tx2"/>
                            </a:solidFill>
                            <a:prstDash val="solid"/>
                          </a:ln>
                          <a:noFill/>
                          <a:effectLst>
                            <a:glow rad="38100">
                              <a:schemeClr val="accent1">
                                <a:alpha val="40000"/>
                              </a:schemeClr>
                            </a:glow>
                          </a:effectLst>
                          <a:latin typeface="+mn-ea"/>
                          <a:ea typeface="+mn-ea"/>
                        </a:rPr>
                        <a:t>讓學生反思青少年吸食大麻不良風氣，學習如何拒絕毒品的誘惑。</a:t>
                      </a:r>
                      <a:endParaRPr lang="zh-TW" altLang="en-US" sz="1900" b="1" cap="none" spc="100" baseline="0" dirty="0">
                        <a:ln w="3175" cmpd="sng">
                          <a:solidFill>
                            <a:schemeClr val="tx2"/>
                          </a:solidFill>
                          <a:prstDash val="solid"/>
                        </a:ln>
                        <a:noFill/>
                        <a:effectLst>
                          <a:glow rad="38100">
                            <a:schemeClr val="accent1">
                              <a:alpha val="40000"/>
                            </a:schemeClr>
                          </a:glow>
                        </a:effectLst>
                        <a:latin typeface="+mn-ea"/>
                        <a:ea typeface="+mn-ea"/>
                      </a:endParaRPr>
                    </a:p>
                  </a:txBody>
                  <a:tcPr marL="80162" marR="80162" marT="40084" marB="40084"/>
                </a:tc>
                <a:extLst>
                  <a:ext uri="{0D108BD9-81ED-4DB2-BD59-A6C34878D82A}">
                    <a16:rowId xmlns:a16="http://schemas.microsoft.com/office/drawing/2014/main" val="2448304074"/>
                  </a:ext>
                </a:extLst>
              </a:tr>
              <a:tr h="12770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900" b="1" u="none" cap="none" spc="50" dirty="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學習目標</a:t>
                      </a:r>
                      <a:r>
                        <a:rPr lang="en-US" altLang="zh-TW" sz="1900" b="1" u="none" cap="none" spc="50" dirty="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a:t>
                      </a:r>
                    </a:p>
                    <a:p>
                      <a:endParaRPr lang="zh-TW" altLang="en-US" sz="1900" b="1" u="none" cap="none" spc="50" dirty="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endParaRPr>
                    </a:p>
                  </a:txBody>
                  <a:tcPr marL="80162" marR="80162" marT="40084" marB="40084"/>
                </a:tc>
                <a:tc>
                  <a:txBody>
                    <a:bodyPr/>
                    <a:lstStyle/>
                    <a:p>
                      <a:pPr marL="342900" indent="-342900">
                        <a:lnSpc>
                          <a:spcPct val="100000"/>
                        </a:lnSpc>
                        <a:spcBef>
                          <a:spcPts val="600"/>
                        </a:spcBef>
                        <a:spcAft>
                          <a:spcPts val="600"/>
                        </a:spcAft>
                        <a:buFont typeface="+mj-lt"/>
                        <a:buAutoNum type="arabicPeriod"/>
                      </a:pPr>
                      <a:r>
                        <a:rPr lang="zh-TW" altLang="en-US" sz="1900" b="1" u="none" cap="none" spc="100" baseline="0" dirty="0" smtClean="0">
                          <a:ln w="3175" cmpd="sng">
                            <a:solidFill>
                              <a:schemeClr val="tx2"/>
                            </a:solidFill>
                            <a:prstDash val="solid"/>
                          </a:ln>
                          <a:noFill/>
                          <a:effectLst>
                            <a:glow rad="38100">
                              <a:schemeClr val="accent1">
                                <a:alpha val="40000"/>
                              </a:schemeClr>
                            </a:glow>
                          </a:effectLst>
                          <a:latin typeface="+mn-ea"/>
                          <a:ea typeface="+mn-ea"/>
                        </a:rPr>
                        <a:t>認識大麻的禍害及其相關罪行。</a:t>
                      </a:r>
                    </a:p>
                    <a:p>
                      <a:pPr marL="342900" indent="-342900">
                        <a:lnSpc>
                          <a:spcPct val="100000"/>
                        </a:lnSpc>
                        <a:spcBef>
                          <a:spcPts val="600"/>
                        </a:spcBef>
                        <a:spcAft>
                          <a:spcPts val="600"/>
                        </a:spcAft>
                        <a:buFont typeface="+mj-lt"/>
                        <a:buAutoNum type="arabicPeriod"/>
                      </a:pPr>
                      <a:r>
                        <a:rPr lang="zh-TW" altLang="en-US" sz="1900" b="1" u="none" cap="none" spc="100" baseline="0" dirty="0" smtClean="0">
                          <a:ln w="3175" cmpd="sng">
                            <a:solidFill>
                              <a:schemeClr val="tx2"/>
                            </a:solidFill>
                            <a:prstDash val="solid"/>
                          </a:ln>
                          <a:noFill/>
                          <a:effectLst>
                            <a:glow rad="38100">
                              <a:schemeClr val="accent1">
                                <a:alpha val="40000"/>
                              </a:schemeClr>
                            </a:glow>
                          </a:effectLst>
                          <a:latin typeface="+mn-ea"/>
                          <a:ea typeface="+mn-ea"/>
                        </a:rPr>
                        <a:t>澄清人們對吸食大麻的迷思。</a:t>
                      </a:r>
                    </a:p>
                    <a:p>
                      <a:pPr marL="342900" indent="-342900">
                        <a:lnSpc>
                          <a:spcPct val="100000"/>
                        </a:lnSpc>
                        <a:spcBef>
                          <a:spcPts val="600"/>
                        </a:spcBef>
                        <a:spcAft>
                          <a:spcPts val="600"/>
                        </a:spcAft>
                        <a:buFont typeface="+mj-lt"/>
                        <a:buAutoNum type="arabicPeriod"/>
                      </a:pPr>
                      <a:r>
                        <a:rPr lang="zh-TW" altLang="en-US" sz="1900" b="1" u="none" cap="none" spc="100" baseline="0" dirty="0" smtClean="0">
                          <a:ln w="3175" cmpd="sng">
                            <a:solidFill>
                              <a:schemeClr val="tx2"/>
                            </a:solidFill>
                            <a:prstDash val="solid"/>
                          </a:ln>
                          <a:noFill/>
                          <a:effectLst>
                            <a:glow rad="38100">
                              <a:schemeClr val="accent1">
                                <a:alpha val="40000"/>
                              </a:schemeClr>
                            </a:glow>
                          </a:effectLst>
                          <a:latin typeface="+mn-ea"/>
                          <a:ea typeface="+mn-ea"/>
                        </a:rPr>
                        <a:t>建立正確面對大麻引誘的價值觀和態度。</a:t>
                      </a:r>
                      <a:endParaRPr lang="en-US" altLang="zh-TW" sz="1900" b="1" u="none" cap="none" spc="100" baseline="0" dirty="0" smtClean="0">
                        <a:ln w="3175" cmpd="sng">
                          <a:solidFill>
                            <a:schemeClr val="tx2"/>
                          </a:solidFill>
                          <a:prstDash val="solid"/>
                        </a:ln>
                        <a:noFill/>
                        <a:effectLst>
                          <a:glow rad="38100">
                            <a:schemeClr val="accent1">
                              <a:alpha val="40000"/>
                            </a:schemeClr>
                          </a:glow>
                        </a:effectLst>
                        <a:latin typeface="+mn-ea"/>
                        <a:ea typeface="+mn-ea"/>
                      </a:endParaRPr>
                    </a:p>
                    <a:p>
                      <a:pPr marL="342900" indent="-342900">
                        <a:lnSpc>
                          <a:spcPct val="100000"/>
                        </a:lnSpc>
                        <a:spcBef>
                          <a:spcPts val="600"/>
                        </a:spcBef>
                        <a:spcAft>
                          <a:spcPts val="600"/>
                        </a:spcAft>
                        <a:buFont typeface="+mj-lt"/>
                        <a:buAutoNum type="arabicPeriod"/>
                      </a:pPr>
                      <a:r>
                        <a:rPr lang="zh-TW" altLang="en-US" sz="1900" b="1" u="none" cap="none" spc="100" baseline="0" dirty="0" smtClean="0">
                          <a:ln w="3175" cmpd="sng">
                            <a:solidFill>
                              <a:schemeClr val="tx2"/>
                            </a:solidFill>
                            <a:prstDash val="solid"/>
                          </a:ln>
                          <a:noFill/>
                          <a:effectLst>
                            <a:glow rad="38100">
                              <a:schemeClr val="accent1">
                                <a:alpha val="40000"/>
                              </a:schemeClr>
                            </a:glow>
                          </a:effectLst>
                          <a:latin typeface="+mn-ea"/>
                          <a:ea typeface="+mn-ea"/>
                        </a:rPr>
                        <a:t>提高學生掌握拒絕朋輩要求作出不良行為的技巧</a:t>
                      </a:r>
                      <a:endParaRPr lang="en-US" altLang="zh-TW" sz="1900" b="1" u="none" cap="none" spc="100" baseline="0" dirty="0" smtClean="0">
                        <a:ln w="3175" cmpd="sng">
                          <a:solidFill>
                            <a:schemeClr val="tx2"/>
                          </a:solidFill>
                          <a:prstDash val="solid"/>
                        </a:ln>
                        <a:noFill/>
                        <a:effectLst>
                          <a:glow rad="38100">
                            <a:schemeClr val="accent1">
                              <a:alpha val="40000"/>
                            </a:schemeClr>
                          </a:glow>
                        </a:effectLst>
                        <a:latin typeface="+mn-ea"/>
                        <a:ea typeface="+mn-ea"/>
                      </a:endParaRPr>
                    </a:p>
                    <a:p>
                      <a:pPr marL="0" indent="0">
                        <a:lnSpc>
                          <a:spcPct val="100000"/>
                        </a:lnSpc>
                        <a:spcBef>
                          <a:spcPts val="600"/>
                        </a:spcBef>
                        <a:spcAft>
                          <a:spcPts val="600"/>
                        </a:spcAft>
                        <a:buFont typeface="+mj-lt"/>
                        <a:buNone/>
                      </a:pPr>
                      <a:endParaRPr lang="zh-TW" altLang="en-US" sz="1900" b="1" u="none" cap="none" spc="100" baseline="0" dirty="0" smtClean="0">
                        <a:ln w="3175" cmpd="sng">
                          <a:solidFill>
                            <a:schemeClr val="tx2"/>
                          </a:solidFill>
                          <a:prstDash val="solid"/>
                        </a:ln>
                        <a:noFill/>
                        <a:effectLst>
                          <a:glow rad="38100">
                            <a:schemeClr val="accent1">
                              <a:alpha val="40000"/>
                            </a:schemeClr>
                          </a:glow>
                        </a:effectLst>
                        <a:latin typeface="+mn-ea"/>
                        <a:ea typeface="+mn-ea"/>
                      </a:endParaRPr>
                    </a:p>
                  </a:txBody>
                  <a:tcPr marL="80162" marR="80162" marT="40084" marB="40084"/>
                </a:tc>
                <a:extLst>
                  <a:ext uri="{0D108BD9-81ED-4DB2-BD59-A6C34878D82A}">
                    <a16:rowId xmlns:a16="http://schemas.microsoft.com/office/drawing/2014/main" val="2040042857"/>
                  </a:ext>
                </a:extLst>
              </a:tr>
              <a:tr h="6252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900" b="1" cap="none" spc="50" dirty="0" smtClean="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價值觀和</a:t>
                      </a:r>
                      <a:endParaRPr lang="en-US" altLang="zh-TW" sz="1900" b="1" cap="none" spc="50" dirty="0" smtClean="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900" b="1" cap="none" spc="50" dirty="0" smtClean="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態度</a:t>
                      </a:r>
                      <a:r>
                        <a:rPr lang="en-US" altLang="zh-TW" sz="1900" b="1" cap="none" spc="50" dirty="0" smtClean="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rPr>
                        <a:t>:</a:t>
                      </a:r>
                      <a:endParaRPr lang="zh-TW" altLang="en-US" sz="1900" b="1" cap="none" spc="50" dirty="0">
                        <a:ln w="3175" cmpd="sng">
                          <a:solidFill>
                            <a:schemeClr val="tx2"/>
                          </a:solidFill>
                          <a:prstDash val="solid"/>
                        </a:ln>
                        <a:noFill/>
                        <a:effectLst>
                          <a:glow rad="38100">
                            <a:schemeClr val="accent1">
                              <a:alpha val="40000"/>
                            </a:schemeClr>
                          </a:glow>
                        </a:effectLst>
                        <a:latin typeface="微軟正黑體" panose="020B0604030504040204" pitchFamily="34" charset="-120"/>
                        <a:ea typeface="微軟正黑體" panose="020B0604030504040204" pitchFamily="34" charset="-120"/>
                      </a:endParaRPr>
                    </a:p>
                  </a:txBody>
                  <a:tcPr marL="80162" marR="80162" marT="40084" marB="40084"/>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1900" b="1" kern="1200" cap="none" spc="100" baseline="0" dirty="0" smtClean="0">
                          <a:ln w="3175" cmpd="sng">
                            <a:solidFill>
                              <a:schemeClr val="tx2"/>
                            </a:solidFill>
                            <a:prstDash val="solid"/>
                          </a:ln>
                          <a:noFill/>
                          <a:effectLst>
                            <a:glow rad="38100">
                              <a:schemeClr val="accent1">
                                <a:alpha val="40000"/>
                              </a:schemeClr>
                            </a:glow>
                          </a:effectLst>
                          <a:latin typeface="+mn-ea"/>
                          <a:ea typeface="+mn-ea"/>
                          <a:cs typeface="+mn-cs"/>
                        </a:rPr>
                        <a:t>健康生活，慎思明辨、堅毅、愛惜自己</a:t>
                      </a:r>
                      <a:endParaRPr lang="zh-TW" altLang="en-US" sz="1900" b="1" kern="1200" cap="none" spc="100" baseline="0" dirty="0">
                        <a:ln w="3175" cmpd="sng">
                          <a:solidFill>
                            <a:schemeClr val="tx2"/>
                          </a:solidFill>
                          <a:prstDash val="solid"/>
                        </a:ln>
                        <a:noFill/>
                        <a:effectLst>
                          <a:glow rad="38100">
                            <a:schemeClr val="accent1">
                              <a:alpha val="40000"/>
                            </a:schemeClr>
                          </a:glow>
                        </a:effectLst>
                        <a:latin typeface="+mn-ea"/>
                        <a:ea typeface="+mn-ea"/>
                        <a:cs typeface="+mn-cs"/>
                      </a:endParaRPr>
                    </a:p>
                  </a:txBody>
                  <a:tcPr marL="80162" marR="80162" marT="40084" marB="40084"/>
                </a:tc>
                <a:extLst>
                  <a:ext uri="{0D108BD9-81ED-4DB2-BD59-A6C34878D82A}">
                    <a16:rowId xmlns:a16="http://schemas.microsoft.com/office/drawing/2014/main" val="2147798219"/>
                  </a:ext>
                </a:extLst>
              </a:tr>
            </a:tbl>
          </a:graphicData>
        </a:graphic>
      </p:graphicFrame>
      <p:sp>
        <p:nvSpPr>
          <p:cNvPr id="6" name="矩形 5"/>
          <p:cNvSpPr/>
          <p:nvPr/>
        </p:nvSpPr>
        <p:spPr>
          <a:xfrm>
            <a:off x="7336843" y="6581001"/>
            <a:ext cx="1738489" cy="276999"/>
          </a:xfrm>
          <a:prstGeom prst="rect">
            <a:avLst/>
          </a:prstGeom>
        </p:spPr>
        <p:txBody>
          <a:bodyPr wrap="none">
            <a:spAutoFit/>
          </a:bodyPr>
          <a:lstStyle/>
          <a:p>
            <a:r>
              <a:rPr lang="en-US" altLang="zh-HK" sz="1200" dirty="0"/>
              <a:t>Images: www.freepik.com</a:t>
            </a:r>
            <a:endParaRPr lang="zh-HK" altLang="en-US" sz="1200" dirty="0"/>
          </a:p>
        </p:txBody>
      </p:sp>
    </p:spTree>
    <p:extLst>
      <p:ext uri="{BB962C8B-B14F-4D97-AF65-F5344CB8AC3E}">
        <p14:creationId xmlns:p14="http://schemas.microsoft.com/office/powerpoint/2010/main" val="221196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800" fill="hold"/>
                                        <p:tgtEl>
                                          <p:spTgt spid="3"/>
                                        </p:tgtEl>
                                        <p:attrNameLst>
                                          <p:attrName>r</p:attrName>
                                        </p:attrNameLst>
                                      </p:cBhvr>
                                    </p:animRot>
                                  </p:childTnLst>
                                </p:cTn>
                              </p:par>
                            </p:childTnLst>
                          </p:cTn>
                        </p:par>
                        <p:par>
                          <p:cTn id="7" fill="hold">
                            <p:stCondLst>
                              <p:cond delay="1800"/>
                            </p:stCondLst>
                            <p:childTnLst>
                              <p:par>
                                <p:cTn id="8" presetID="6" presetClass="emph" presetSubtype="0" fill="hold" nodeType="afterEffect">
                                  <p:stCondLst>
                                    <p:cond delay="0"/>
                                  </p:stCondLst>
                                  <p:childTnLst>
                                    <p:animScale>
                                      <p:cBhvr>
                                        <p:cTn id="9" dur="750" fill="hold"/>
                                        <p:tgtEl>
                                          <p:spTgt spid="3"/>
                                        </p:tgtEl>
                                      </p:cBhvr>
                                      <p:by x="150000" y="150000"/>
                                    </p:animScale>
                                  </p:childTnLst>
                                </p:cTn>
                              </p:par>
                            </p:childTnLst>
                          </p:cTn>
                        </p:par>
                        <p:par>
                          <p:cTn id="10" fill="hold">
                            <p:stCondLst>
                              <p:cond delay="255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hlinkClick r:id="rId3"/>
            <a:extLst>
              <a:ext uri="{FF2B5EF4-FFF2-40B4-BE49-F238E27FC236}">
                <a16:creationId xmlns:a16="http://schemas.microsoft.com/office/drawing/2014/main" id="{EA04DD8D-22B5-422C-8DEB-B9A83E5A3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02914"/>
            <a:ext cx="9072819" cy="4964631"/>
          </a:xfrm>
          <a:prstGeom prst="rect">
            <a:avLst/>
          </a:prstGeom>
        </p:spPr>
      </p:pic>
      <p:sp>
        <p:nvSpPr>
          <p:cNvPr id="3" name="內容版面配置區 2"/>
          <p:cNvSpPr>
            <a:spLocks noGrp="1"/>
          </p:cNvSpPr>
          <p:nvPr>
            <p:ph idx="1"/>
          </p:nvPr>
        </p:nvSpPr>
        <p:spPr>
          <a:xfrm>
            <a:off x="652009" y="443743"/>
            <a:ext cx="5636057" cy="1091893"/>
          </a:xfrm>
        </p:spPr>
        <p:txBody>
          <a:bodyPr>
            <a:normAutofit/>
          </a:bodyPr>
          <a:lstStyle/>
          <a:p>
            <a:pPr marL="0" indent="0">
              <a:buNone/>
            </a:pPr>
            <a:r>
              <a:rPr lang="zh-TW" altLang="en-US" sz="4400" b="1" dirty="0" smtClean="0">
                <a:solidFill>
                  <a:srgbClr val="92D050"/>
                </a:solidFill>
                <a:cs typeface="新細明體" panose="02020500000000000000" pitchFamily="18" charset="-120"/>
              </a:rPr>
              <a:t>觀看</a:t>
            </a:r>
            <a:r>
              <a:rPr lang="zh-HK" altLang="en-US" sz="4400" b="1" dirty="0" smtClean="0">
                <a:solidFill>
                  <a:srgbClr val="92D050"/>
                </a:solidFill>
                <a:cs typeface="新細明體" panose="02020500000000000000" pitchFamily="18" charset="-120"/>
              </a:rPr>
              <a:t>短</a:t>
            </a:r>
            <a:r>
              <a:rPr lang="zh-HK" altLang="en-US" sz="4400" b="1" dirty="0">
                <a:solidFill>
                  <a:srgbClr val="92D050"/>
                </a:solidFill>
                <a:cs typeface="新細明體" panose="02020500000000000000" pitchFamily="18" charset="-120"/>
              </a:rPr>
              <a:t>片</a:t>
            </a:r>
            <a:endParaRPr lang="en-US" altLang="zh-HK" sz="4400" b="1" dirty="0">
              <a:solidFill>
                <a:srgbClr val="92D050"/>
              </a:solidFill>
              <a:cs typeface="新細明體" panose="02020500000000000000" pitchFamily="18" charset="-120"/>
            </a:endParaRPr>
          </a:p>
        </p:txBody>
      </p:sp>
      <p:sp>
        <p:nvSpPr>
          <p:cNvPr id="5" name="矩形 4"/>
          <p:cNvSpPr/>
          <p:nvPr/>
        </p:nvSpPr>
        <p:spPr>
          <a:xfrm>
            <a:off x="130766" y="6367545"/>
            <a:ext cx="173848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solidFill>
                  <a:prstClr val="white">
                    <a:lumMod val="50000"/>
                  </a:prstClr>
                </a:solidFill>
                <a:effectLst/>
                <a:uLnTx/>
                <a:uFillTx/>
                <a:latin typeface="Tw Cen MT" panose="020B0602020104020603"/>
                <a:ea typeface="新細明體" panose="02020500000000000000" pitchFamily="18" charset="-120"/>
                <a:cs typeface="+mn-cs"/>
              </a:rPr>
              <a:t>Images: </a:t>
            </a:r>
            <a:r>
              <a:rPr kumimoji="0" lang="en-US" altLang="zh-HK" sz="1200" b="0" i="0" u="none" strike="noStrike" kern="1200" cap="none" spc="0" normalizeH="0" baseline="0" noProof="0" dirty="0" smtClean="0">
                <a:ln>
                  <a:noFill/>
                </a:ln>
                <a:solidFill>
                  <a:prstClr val="white">
                    <a:lumMod val="50000"/>
                  </a:prstClr>
                </a:solidFill>
                <a:effectLst/>
                <a:uLnTx/>
                <a:uFillTx/>
                <a:latin typeface="Tw Cen MT" panose="020B0602020104020603"/>
                <a:ea typeface="新細明體" panose="02020500000000000000" pitchFamily="18" charset="-120"/>
                <a:cs typeface="+mn-cs"/>
              </a:rPr>
              <a:t>www.freepik.com</a:t>
            </a:r>
            <a:endParaRPr kumimoji="0" lang="zh-HK" altLang="en-US" sz="1200" b="0" i="0" u="none" strike="noStrike" kern="1200" cap="none" spc="0" normalizeH="0" baseline="0" noProof="0" dirty="0">
              <a:ln>
                <a:noFill/>
              </a:ln>
              <a:solidFill>
                <a:prstClr val="white">
                  <a:lumMod val="50000"/>
                </a:prstClr>
              </a:solidFill>
              <a:effectLst/>
              <a:uLnTx/>
              <a:uFillTx/>
              <a:latin typeface="Tw Cen MT" panose="020B0602020104020603"/>
              <a:ea typeface="新細明體" panose="02020500000000000000" pitchFamily="18" charset="-120"/>
              <a:cs typeface="+mn-cs"/>
            </a:endParaRPr>
          </a:p>
        </p:txBody>
      </p:sp>
      <p:pic>
        <p:nvPicPr>
          <p:cNvPr id="9" name="圖片 8">
            <a:hlinkClick r:id="rId3"/>
          </p:cNvPr>
          <p:cNvPicPr>
            <a:picLocks noChangeAspect="1"/>
          </p:cNvPicPr>
          <p:nvPr/>
        </p:nvPicPr>
        <p:blipFill>
          <a:blip r:embed="rId5"/>
          <a:stretch>
            <a:fillRect/>
          </a:stretch>
        </p:blipFill>
        <p:spPr>
          <a:xfrm>
            <a:off x="852958" y="1535636"/>
            <a:ext cx="7366902" cy="4199490"/>
          </a:xfrm>
          <a:prstGeom prst="rect">
            <a:avLst/>
          </a:prstGeom>
        </p:spPr>
      </p:pic>
    </p:spTree>
    <p:extLst>
      <p:ext uri="{BB962C8B-B14F-4D97-AF65-F5344CB8AC3E}">
        <p14:creationId xmlns:p14="http://schemas.microsoft.com/office/powerpoint/2010/main" val="98964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99789" y="836652"/>
            <a:ext cx="3570208" cy="1107996"/>
          </a:xfrm>
          <a:prstGeom prst="rect">
            <a:avLst/>
          </a:prstGeom>
          <a:effectLst>
            <a:outerShdw blurRad="50800" dist="38100" dir="2700000" algn="tl" rotWithShape="0">
              <a:prstClr val="black">
                <a:alpha val="40000"/>
              </a:prst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w="9525">
                  <a:solidFill>
                    <a:srgbClr val="355071">
                      <a:lumMod val="40000"/>
                      <a:lumOff val="60000"/>
                    </a:srgbClr>
                  </a:solidFill>
                </a:ln>
                <a:solidFill>
                  <a:srgbClr val="4BCAAD">
                    <a:lumMod val="75000"/>
                  </a:srgbClr>
                </a:solidFill>
                <a:effectLst>
                  <a:outerShdw blurRad="38100" dist="25400" dir="5400000" algn="ctr" rotWithShape="0">
                    <a:srgbClr val="6E747A">
                      <a:alpha val="43000"/>
                    </a:srgbClr>
                  </a:outerShdw>
                </a:effectLst>
                <a:uLnTx/>
                <a:uFillTx/>
                <a:latin typeface="Tw Cen MT" panose="020B0602020104020603"/>
                <a:ea typeface="新細明體" panose="02020500000000000000" pitchFamily="18" charset="-120"/>
                <a:cs typeface="+mn-cs"/>
              </a:rPr>
              <a:t>反思問題</a:t>
            </a:r>
          </a:p>
        </p:txBody>
      </p:sp>
      <p:sp>
        <p:nvSpPr>
          <p:cNvPr id="5" name="矩形 4"/>
          <p:cNvSpPr/>
          <p:nvPr/>
        </p:nvSpPr>
        <p:spPr>
          <a:xfrm>
            <a:off x="647339" y="2800593"/>
            <a:ext cx="7630853" cy="3303468"/>
          </a:xfrm>
          <a:prstGeom prst="rect">
            <a:avLst/>
          </a:prstGeom>
        </p:spPr>
        <p:txBody>
          <a:bodyPr wrap="square">
            <a:spAutoFit/>
          </a:bodyPr>
          <a:lstStyle/>
          <a:p>
            <a:pPr marL="450850" marR="0" lvl="0" indent="-450850" algn="l" defTabSz="914400" rtl="0" eaLnBrk="1" fontAlgn="auto" latinLnBrk="0" hangingPunct="1">
              <a:lnSpc>
                <a:spcPct val="120000"/>
              </a:lnSpc>
              <a:spcBef>
                <a:spcPts val="1000"/>
              </a:spcBef>
              <a:spcAft>
                <a:spcPts val="0"/>
              </a:spcAft>
              <a:buClr>
                <a:prstClr val="black"/>
              </a:buClr>
              <a:buSzTx/>
              <a:buFontTx/>
              <a:buNone/>
              <a:tabLst/>
              <a:defRPr/>
            </a:pPr>
            <a:r>
              <a:rPr kumimoji="0" lang="en-US" altLang="zh-TW"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1.	</a:t>
            </a:r>
            <a:r>
              <a:rPr kumimoji="0" lang="zh-TW" altLang="en-US"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什麼</a:t>
            </a:r>
            <a:r>
              <a:rPr kumimoji="0" lang="zh-TW" altLang="en-US" sz="3200" b="0" i="0" u="none" strike="noStrike" kern="1200" cap="all"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rPr>
              <a:t>行為干犯涉及大麻的罪行？這些罪行的刑罰有</a:t>
            </a:r>
            <a:r>
              <a:rPr kumimoji="0" lang="zh-TW" altLang="en-US"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多重？</a:t>
            </a:r>
            <a:endParaRPr kumimoji="0" lang="en-US" altLang="zh-TW"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endParaRPr>
          </a:p>
          <a:p>
            <a:pPr marL="450850" marR="0" lvl="0" indent="-450850" algn="l" defTabSz="901700" rtl="0" eaLnBrk="1" fontAlgn="auto" latinLnBrk="0" hangingPunct="1">
              <a:lnSpc>
                <a:spcPct val="120000"/>
              </a:lnSpc>
              <a:spcBef>
                <a:spcPts val="1000"/>
              </a:spcBef>
              <a:spcAft>
                <a:spcPts val="0"/>
              </a:spcAft>
              <a:buClr>
                <a:prstClr val="black"/>
              </a:buClr>
              <a:buSzTx/>
              <a:buFontTx/>
              <a:buNone/>
              <a:tabLst/>
              <a:defRPr/>
            </a:pPr>
            <a:r>
              <a:rPr kumimoji="0" lang="en-US" altLang="zh-TW"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2.	</a:t>
            </a:r>
            <a:r>
              <a:rPr kumimoji="0" lang="zh-TW" altLang="en-US"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大麻</a:t>
            </a:r>
            <a:r>
              <a:rPr kumimoji="0" lang="zh-TW" altLang="en-US" sz="3200" b="0" i="0" u="none" strike="noStrike" kern="1200" cap="all"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rPr>
              <a:t>對身體造成哪些損害</a:t>
            </a:r>
            <a:r>
              <a:rPr kumimoji="0" lang="zh-TW" altLang="en-US"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a:t>
            </a:r>
            <a:endParaRPr kumimoji="0" lang="en-US" altLang="zh-TW"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endParaRPr>
          </a:p>
          <a:p>
            <a:pPr marL="450850" marR="0" lvl="0" indent="-450850" algn="l" defTabSz="714375" rtl="0" eaLnBrk="1" fontAlgn="auto" latinLnBrk="0" hangingPunct="1">
              <a:lnSpc>
                <a:spcPct val="120000"/>
              </a:lnSpc>
              <a:spcBef>
                <a:spcPts val="1000"/>
              </a:spcBef>
              <a:spcAft>
                <a:spcPts val="0"/>
              </a:spcAft>
              <a:buClr>
                <a:prstClr val="black"/>
              </a:buClr>
              <a:buSzTx/>
              <a:buFontTx/>
              <a:buNone/>
              <a:tabLst/>
              <a:defRPr/>
            </a:pPr>
            <a:r>
              <a:rPr kumimoji="0" lang="en-US" altLang="zh-TW"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3.	</a:t>
            </a:r>
            <a:r>
              <a:rPr kumimoji="0" lang="zh-TW" altLang="en-US"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青少年</a:t>
            </a:r>
            <a:r>
              <a:rPr kumimoji="0" lang="zh-TW" altLang="en-US" sz="3200" b="0" i="0" u="none" strike="noStrike" kern="1200" cap="all"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rPr>
              <a:t>干犯涉及大麻的罪行會判處較輕徑刑罰嗎</a:t>
            </a:r>
            <a:r>
              <a:rPr kumimoji="0" lang="zh-TW" altLang="en-US" sz="3200" b="0" i="0" u="none" strike="noStrike" kern="1200" cap="all" spc="0" normalizeH="0" baseline="0" noProof="0" dirty="0" smtClean="0">
                <a:ln>
                  <a:noFill/>
                </a:ln>
                <a:solidFill>
                  <a:srgbClr val="7030A0"/>
                </a:solidFill>
                <a:effectLst/>
                <a:uLnTx/>
                <a:uFillTx/>
                <a:latin typeface="微軟正黑體" panose="020B0604030504040204" pitchFamily="34" charset="-120"/>
                <a:ea typeface="微軟正黑體" panose="020B0604030504040204" pitchFamily="34" charset="-120"/>
                <a:cs typeface="+mn-cs"/>
              </a:rPr>
              <a:t>？</a:t>
            </a:r>
            <a:endParaRPr kumimoji="0" lang="zh-TW" altLang="en-US" sz="3200" b="0" i="0" u="none" strike="noStrike" kern="1200" cap="all"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endParaRPr>
          </a:p>
        </p:txBody>
      </p:sp>
      <p:pic>
        <p:nvPicPr>
          <p:cNvPr id="6" name="圖片 5"/>
          <p:cNvPicPr>
            <a:picLocks noChangeAspect="1"/>
          </p:cNvPicPr>
          <p:nvPr/>
        </p:nvPicPr>
        <p:blipFill>
          <a:blip r:embed="rId3"/>
          <a:stretch>
            <a:fillRect/>
          </a:stretch>
        </p:blipFill>
        <p:spPr>
          <a:xfrm>
            <a:off x="6449179" y="498449"/>
            <a:ext cx="1829013" cy="1784402"/>
          </a:xfrm>
          <a:prstGeom prst="rect">
            <a:avLst/>
          </a:prstGeom>
        </p:spPr>
      </p:pic>
      <p:sp>
        <p:nvSpPr>
          <p:cNvPr id="7" name="矩形 6"/>
          <p:cNvSpPr/>
          <p:nvPr/>
        </p:nvSpPr>
        <p:spPr>
          <a:xfrm>
            <a:off x="6979748" y="6483303"/>
            <a:ext cx="173848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Images: www.freepik.com</a:t>
            </a:r>
            <a:endParaRPr kumimoji="0" lang="zh-HK" altLang="en-US" sz="1200" b="0"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endParaRPr>
          </a:p>
        </p:txBody>
      </p:sp>
    </p:spTree>
    <p:extLst>
      <p:ext uri="{BB962C8B-B14F-4D97-AF65-F5344CB8AC3E}">
        <p14:creationId xmlns:p14="http://schemas.microsoft.com/office/powerpoint/2010/main" val="369492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368075" y="2209913"/>
            <a:ext cx="4571345" cy="3088597"/>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zh-HK" altLang="en-US" sz="5400" b="1" dirty="0" smtClean="0">
                <a:solidFill>
                  <a:srgbClr val="7030A0"/>
                </a:solidFill>
                <a:cs typeface="新細明體" panose="02020500000000000000" pitchFamily="18" charset="-120"/>
              </a:rPr>
              <a:t>小組</a:t>
            </a:r>
            <a:r>
              <a:rPr lang="zh-HK" altLang="en-US" sz="5400" b="1" dirty="0">
                <a:solidFill>
                  <a:srgbClr val="7030A0"/>
                </a:solidFill>
                <a:cs typeface="新細明體" panose="02020500000000000000" pitchFamily="18" charset="-120"/>
              </a:rPr>
              <a:t>討論</a:t>
            </a:r>
            <a:endParaRPr lang="en-US" altLang="zh-HK" sz="5400" b="1" dirty="0">
              <a:solidFill>
                <a:srgbClr val="7030A0"/>
              </a:solidFill>
              <a:cs typeface="新細明體" panose="02020500000000000000" pitchFamily="18" charset="-120"/>
            </a:endParaRPr>
          </a:p>
        </p:txBody>
      </p:sp>
    </p:spTree>
    <p:extLst>
      <p:ext uri="{BB962C8B-B14F-4D97-AF65-F5344CB8AC3E}">
        <p14:creationId xmlns:p14="http://schemas.microsoft.com/office/powerpoint/2010/main" val="288003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a:p>
        </p:txBody>
      </p:sp>
      <p:pic>
        <p:nvPicPr>
          <p:cNvPr id="6146" name="Picture 2" descr="Old Newspaper, Newspaper, Retro, Sepia, Ol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56F9D440-740C-4CB5-B248-CE7BABF1A1F0}"/>
              </a:ext>
            </a:extLst>
          </p:cNvPr>
          <p:cNvSpPr/>
          <p:nvPr/>
        </p:nvSpPr>
        <p:spPr>
          <a:xfrm>
            <a:off x="1914856" y="158827"/>
            <a:ext cx="5314277" cy="646331"/>
          </a:xfrm>
          <a:prstGeom prst="rect">
            <a:avLst/>
          </a:prstGeom>
          <a:solidFill>
            <a:schemeClr val="tx1">
              <a:lumMod val="85000"/>
              <a:alpha val="92000"/>
            </a:schemeClr>
          </a:solidFill>
          <a:effectLst>
            <a:outerShdw blurRad="50800" dist="50800" dir="5400000" algn="ctr" rotWithShape="0">
              <a:schemeClr val="tx1">
                <a:lumMod val="95000"/>
              </a:schemeClr>
            </a:outerShdw>
          </a:effectLst>
        </p:spPr>
        <p:txBody>
          <a:bodyPr wrap="square" lIns="91440" tIns="45720" rIns="91440" bIns="45720">
            <a:spAutoFit/>
          </a:bodyPr>
          <a:lstStyle/>
          <a:p>
            <a:pPr lvl="0" algn="ctr">
              <a:defRPr/>
            </a:pPr>
            <a:r>
              <a:rPr lang="zh-TW" altLang="en-US" sz="3600" b="1" dirty="0" smtClean="0">
                <a:ln w="0"/>
                <a:solidFill>
                  <a:srgbClr val="C62324">
                    <a:lumMod val="50000"/>
                  </a:srgbClr>
                </a:solidFill>
                <a:effectLst>
                  <a:outerShdw blurRad="38100" dist="25400" dir="5400000" algn="ctr" rotWithShape="0">
                    <a:prstClr val="white">
                      <a:alpha val="43000"/>
                    </a:prstClr>
                  </a:outerShdw>
                </a:effectLst>
                <a:latin typeface="微軟正黑體" panose="020B0604030504040204" pitchFamily="34" charset="-120"/>
              </a:rPr>
              <a:t>青少年吸食大麻人數激增</a:t>
            </a:r>
            <a:endParaRPr kumimoji="0" lang="zh-HK" altLang="en-US" sz="3600" b="1" i="0" u="none" strike="noStrike" kern="1200" cap="none" spc="0" normalizeH="0" baseline="0" noProof="0" dirty="0">
              <a:ln w="0"/>
              <a:solidFill>
                <a:srgbClr val="C62324">
                  <a:lumMod val="50000"/>
                </a:srgbClr>
              </a:solidFill>
              <a:effectLst>
                <a:outerShdw blurRad="38100" dist="25400" dir="5400000" algn="ctr" rotWithShape="0">
                  <a:prstClr val="white">
                    <a:alpha val="43000"/>
                  </a:prstClr>
                </a:outerShdw>
              </a:effectLst>
              <a:uLnTx/>
              <a:uFillTx/>
              <a:latin typeface="微軟正黑體" panose="020B0604030504040204" pitchFamily="34" charset="-120"/>
              <a:ea typeface="微軟正黑體" panose="020B0604030504040204" pitchFamily="34" charset="-120"/>
              <a:cs typeface="+mn-cs"/>
            </a:endParaRPr>
          </a:p>
        </p:txBody>
      </p:sp>
      <p:sp>
        <p:nvSpPr>
          <p:cNvPr id="5" name="文字方塊 4"/>
          <p:cNvSpPr txBox="1"/>
          <p:nvPr/>
        </p:nvSpPr>
        <p:spPr>
          <a:xfrm>
            <a:off x="189712" y="902523"/>
            <a:ext cx="8764567" cy="5647700"/>
          </a:xfrm>
          <a:prstGeom prst="rect">
            <a:avLst/>
          </a:prstGeom>
          <a:solidFill>
            <a:schemeClr val="tx1">
              <a:lumMod val="95000"/>
              <a:alpha val="70000"/>
            </a:schemeClr>
          </a:solid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7030A0"/>
                </a:solidFill>
                <a:effectLst/>
                <a:uLnTx/>
                <a:uFillTx/>
                <a:latin typeface="Century Gothic" panose="020B0502020202020204"/>
                <a:ea typeface="微軟正黑體" panose="020B0604030504040204" pitchFamily="34" charset="-120"/>
                <a:cs typeface="+mn-cs"/>
              </a:rPr>
              <a:t>【</a:t>
            </a:r>
            <a:r>
              <a:rPr kumimoji="0" lang="zh-TW" altLang="en-US" sz="2400" b="1" i="0" u="none" strike="noStrike" kern="1200" cap="none" spc="0" normalizeH="0" baseline="0" noProof="0" dirty="0" smtClean="0">
                <a:ln>
                  <a:noFill/>
                </a:ln>
                <a:solidFill>
                  <a:srgbClr val="7030A0"/>
                </a:solidFill>
                <a:effectLst/>
                <a:uLnTx/>
                <a:uFillTx/>
                <a:latin typeface="Century Gothic" panose="020B0502020202020204"/>
                <a:ea typeface="微軟正黑體" panose="020B0604030504040204" pitchFamily="34" charset="-120"/>
                <a:cs typeface="+mn-cs"/>
              </a:rPr>
              <a:t>綜合新聞報導</a:t>
            </a:r>
            <a:r>
              <a:rPr kumimoji="0" lang="en-US" altLang="zh-TW" sz="2400" b="1" i="0" u="none" strike="noStrike" kern="1200" cap="none" spc="0" normalizeH="0" baseline="0" noProof="0" dirty="0" smtClean="0">
                <a:ln>
                  <a:noFill/>
                </a:ln>
                <a:solidFill>
                  <a:srgbClr val="7030A0"/>
                </a:solidFill>
                <a:effectLst/>
                <a:uLnTx/>
                <a:uFillTx/>
                <a:latin typeface="Century Gothic" panose="020B0502020202020204"/>
                <a:ea typeface="微軟正黑體" panose="020B0604030504040204" pitchFamily="34" charset="-120"/>
                <a:cs typeface="+mn-cs"/>
              </a:rPr>
              <a:t>】</a:t>
            </a:r>
          </a:p>
          <a:p>
            <a:pPr lvl="0">
              <a:lnSpc>
                <a:spcPts val="3000"/>
              </a:lnSpc>
            </a:pPr>
            <a:r>
              <a:rPr lang="en-US" altLang="zh-TW" sz="2000" b="1" dirty="0" smtClean="0">
                <a:solidFill>
                  <a:srgbClr val="14967C">
                    <a:lumMod val="50000"/>
                  </a:srgbClr>
                </a:solidFill>
                <a:latin typeface="+mj-ea"/>
                <a:ea typeface="+mj-ea"/>
              </a:rPr>
              <a:t>	</a:t>
            </a:r>
            <a:r>
              <a:rPr lang="zh-TW" altLang="en-US" sz="2000" b="1" dirty="0" smtClean="0">
                <a:solidFill>
                  <a:srgbClr val="14967C">
                    <a:lumMod val="50000"/>
                  </a:srgbClr>
                </a:solidFill>
                <a:latin typeface="+mj-ea"/>
                <a:ea typeface="+mj-ea"/>
              </a:rPr>
              <a:t>政府新聞處公佈</a:t>
            </a:r>
            <a:r>
              <a:rPr lang="zh-TW" altLang="en-US" sz="2000" b="1" dirty="0">
                <a:solidFill>
                  <a:srgbClr val="14967C">
                    <a:lumMod val="50000"/>
                  </a:srgbClr>
                </a:solidFill>
                <a:latin typeface="+mj-ea"/>
                <a:ea typeface="+mj-ea"/>
              </a:rPr>
              <a:t>，本年</a:t>
            </a:r>
            <a:r>
              <a:rPr lang="en-US" altLang="zh-TW" sz="2000" b="1" dirty="0">
                <a:solidFill>
                  <a:srgbClr val="14967C">
                    <a:lumMod val="50000"/>
                  </a:srgbClr>
                </a:solidFill>
                <a:latin typeface="+mj-ea"/>
                <a:ea typeface="+mj-ea"/>
              </a:rPr>
              <a:t>(2019)</a:t>
            </a:r>
            <a:r>
              <a:rPr lang="zh-TW" altLang="en-US" sz="2000" b="1" dirty="0">
                <a:solidFill>
                  <a:srgbClr val="14967C">
                    <a:lumMod val="50000"/>
                  </a:srgbClr>
                </a:solidFill>
                <a:latin typeface="+mj-ea"/>
                <a:ea typeface="+mj-ea"/>
              </a:rPr>
              <a:t>首三季首次被呈報吸食大麻人數上升</a:t>
            </a:r>
            <a:r>
              <a:rPr lang="en-US" altLang="zh-TW" sz="2000" b="1" dirty="0">
                <a:solidFill>
                  <a:srgbClr val="14967C">
                    <a:lumMod val="50000"/>
                  </a:srgbClr>
                </a:solidFill>
                <a:latin typeface="+mj-ea"/>
                <a:ea typeface="+mj-ea"/>
              </a:rPr>
              <a:t>8</a:t>
            </a:r>
            <a:r>
              <a:rPr lang="en-US" altLang="zh-TW" sz="2000" b="1" dirty="0" smtClean="0">
                <a:solidFill>
                  <a:srgbClr val="14967C">
                    <a:lumMod val="50000"/>
                  </a:srgbClr>
                </a:solidFill>
                <a:latin typeface="+mj-ea"/>
                <a:ea typeface="+mj-ea"/>
              </a:rPr>
              <a:t>%</a:t>
            </a:r>
            <a:r>
              <a:rPr lang="zh-TW" altLang="en-US" sz="2000" b="1" dirty="0" smtClean="0">
                <a:solidFill>
                  <a:srgbClr val="14967C">
                    <a:lumMod val="50000"/>
                  </a:srgbClr>
                </a:solidFill>
                <a:latin typeface="+mj-ea"/>
                <a:ea typeface="+mj-ea"/>
              </a:rPr>
              <a:t>至</a:t>
            </a:r>
            <a:r>
              <a:rPr lang="en-US" altLang="zh-TW" sz="2000" b="1" dirty="0" smtClean="0">
                <a:solidFill>
                  <a:srgbClr val="14967C">
                    <a:lumMod val="50000"/>
                  </a:srgbClr>
                </a:solidFill>
                <a:latin typeface="+mj-ea"/>
                <a:ea typeface="+mj-ea"/>
              </a:rPr>
              <a:t>393</a:t>
            </a:r>
            <a:r>
              <a:rPr lang="zh-TW" altLang="en-US" sz="2000" b="1" dirty="0" smtClean="0">
                <a:solidFill>
                  <a:srgbClr val="14967C">
                    <a:lumMod val="50000"/>
                  </a:srgbClr>
                </a:solidFill>
                <a:latin typeface="+mj-ea"/>
                <a:ea typeface="+mj-ea"/>
              </a:rPr>
              <a:t>人，當中</a:t>
            </a:r>
            <a:r>
              <a:rPr lang="en-US" altLang="zh-TW" sz="2000" b="1" dirty="0">
                <a:solidFill>
                  <a:srgbClr val="14967C">
                    <a:lumMod val="50000"/>
                  </a:srgbClr>
                </a:solidFill>
                <a:latin typeface="+mj-ea"/>
                <a:ea typeface="+mj-ea"/>
              </a:rPr>
              <a:t>21</a:t>
            </a:r>
            <a:r>
              <a:rPr lang="zh-TW" altLang="en-US" sz="2000" b="1" dirty="0">
                <a:solidFill>
                  <a:srgbClr val="14967C">
                    <a:lumMod val="50000"/>
                  </a:srgbClr>
                </a:solidFill>
                <a:latin typeface="+mj-ea"/>
                <a:ea typeface="+mj-ea"/>
              </a:rPr>
              <a:t>歲以下青少年人吸食大麻的情況非常嚴重，增幅達</a:t>
            </a:r>
            <a:r>
              <a:rPr lang="en-US" altLang="zh-TW" sz="2000" b="1" dirty="0">
                <a:solidFill>
                  <a:srgbClr val="14967C">
                    <a:lumMod val="50000"/>
                  </a:srgbClr>
                </a:solidFill>
                <a:latin typeface="+mj-ea"/>
                <a:ea typeface="+mj-ea"/>
              </a:rPr>
              <a:t>32.0%</a:t>
            </a:r>
            <a:r>
              <a:rPr lang="zh-TW" altLang="en-US" sz="2000" b="1" dirty="0">
                <a:solidFill>
                  <a:srgbClr val="14967C">
                    <a:lumMod val="50000"/>
                  </a:srgbClr>
                </a:solidFill>
                <a:latin typeface="+mj-ea"/>
                <a:ea typeface="+mj-ea"/>
              </a:rPr>
              <a:t>。大麻已成為青少年吸毒者最常吸食的危害精神毒品。有不法分子利用網上社交平台</a:t>
            </a:r>
            <a:r>
              <a:rPr lang="zh-TW" altLang="en-US" sz="2000" b="1" dirty="0" smtClean="0">
                <a:solidFill>
                  <a:srgbClr val="14967C">
                    <a:lumMod val="50000"/>
                  </a:srgbClr>
                </a:solidFill>
                <a:latin typeface="+mj-ea"/>
                <a:ea typeface="+mj-ea"/>
              </a:rPr>
              <a:t>討論大麻</a:t>
            </a:r>
            <a:r>
              <a:rPr lang="zh-TW" altLang="en-US" sz="2000" b="1" dirty="0">
                <a:solidFill>
                  <a:srgbClr val="14967C">
                    <a:lumMod val="50000"/>
                  </a:srgbClr>
                </a:solidFill>
                <a:latin typeface="+mj-ea"/>
                <a:ea typeface="+mj-ea"/>
              </a:rPr>
              <a:t>的話題，不時發放錯誤的資訊，並組織以此為題大麻派對，當中涉及非法販賣大麻。</a:t>
            </a:r>
          </a:p>
          <a:p>
            <a:pPr lvl="0">
              <a:lnSpc>
                <a:spcPts val="3000"/>
              </a:lnSpc>
            </a:pPr>
            <a:r>
              <a:rPr lang="zh-TW" altLang="en-US" sz="2000" b="1" dirty="0">
                <a:solidFill>
                  <a:srgbClr val="14967C">
                    <a:lumMod val="50000"/>
                  </a:srgbClr>
                </a:solidFill>
                <a:latin typeface="+mj-ea"/>
                <a:ea typeface="+mj-ea"/>
              </a:rPr>
              <a:t>	雖然大部分國家和地區</a:t>
            </a:r>
            <a:r>
              <a:rPr lang="en-US" altLang="zh-TW" sz="2000" b="1" dirty="0">
                <a:solidFill>
                  <a:srgbClr val="14967C">
                    <a:lumMod val="50000"/>
                  </a:srgbClr>
                </a:solidFill>
                <a:latin typeface="+mj-ea"/>
                <a:ea typeface="+mj-ea"/>
              </a:rPr>
              <a:t>(</a:t>
            </a:r>
            <a:r>
              <a:rPr lang="zh-TW" altLang="en-US" sz="2000" b="1" dirty="0">
                <a:solidFill>
                  <a:srgbClr val="14967C">
                    <a:lumMod val="50000"/>
                  </a:srgbClr>
                </a:solidFill>
                <a:latin typeface="+mj-ea"/>
                <a:ea typeface="+mj-ea"/>
              </a:rPr>
              <a:t>包括香港</a:t>
            </a:r>
            <a:r>
              <a:rPr lang="en-US" altLang="zh-TW" sz="2000" b="1" dirty="0">
                <a:solidFill>
                  <a:srgbClr val="14967C">
                    <a:lumMod val="50000"/>
                  </a:srgbClr>
                </a:solidFill>
                <a:latin typeface="+mj-ea"/>
                <a:ea typeface="+mj-ea"/>
              </a:rPr>
              <a:t>)</a:t>
            </a:r>
            <a:r>
              <a:rPr lang="zh-TW" altLang="en-US" sz="2000" b="1" dirty="0">
                <a:solidFill>
                  <a:srgbClr val="14967C">
                    <a:lumMod val="50000"/>
                  </a:srgbClr>
                </a:solidFill>
                <a:latin typeface="+mj-ea"/>
                <a:ea typeface="+mj-ea"/>
              </a:rPr>
              <a:t>都把吸食和販賣大麻列作極嚴重罪行，但仍有一些國家允許吸食大麻，有專業戒毒輔導員指出</a:t>
            </a:r>
            <a:r>
              <a:rPr lang="zh-TW" altLang="en-US" sz="2000" b="1" dirty="0" smtClean="0">
                <a:solidFill>
                  <a:srgbClr val="14967C">
                    <a:lumMod val="50000"/>
                  </a:srgbClr>
                </a:solidFill>
                <a:latin typeface="+mj-ea"/>
                <a:ea typeface="+mj-ea"/>
              </a:rPr>
              <a:t>，青少年</a:t>
            </a:r>
            <a:r>
              <a:rPr lang="zh-TW" altLang="en-US" sz="2000" b="1" dirty="0">
                <a:solidFill>
                  <a:srgbClr val="14967C">
                    <a:lumMod val="50000"/>
                  </a:srgbClr>
                </a:solidFill>
                <a:latin typeface="+mj-ea"/>
                <a:ea typeface="+mj-ea"/>
              </a:rPr>
              <a:t>誤以為大麻是天然種植</a:t>
            </a:r>
            <a:r>
              <a:rPr lang="zh-TW" altLang="en-US" sz="2000" b="1" dirty="0" smtClean="0">
                <a:solidFill>
                  <a:srgbClr val="14967C">
                    <a:lumMod val="50000"/>
                  </a:srgbClr>
                </a:solidFill>
                <a:latin typeface="+mj-ea"/>
                <a:ea typeface="+mj-ea"/>
              </a:rPr>
              <a:t>，毒害輕微且不</a:t>
            </a:r>
            <a:r>
              <a:rPr lang="zh-TW" altLang="en-US" sz="2000" b="1" dirty="0">
                <a:solidFill>
                  <a:srgbClr val="14967C">
                    <a:lumMod val="50000"/>
                  </a:srgbClr>
                </a:solidFill>
                <a:latin typeface="+mj-ea"/>
                <a:ea typeface="+mj-ea"/>
              </a:rPr>
              <a:t>容易上癮。在吸食者的社交圈內，他們的朋友多數都有吸食習慣。他們往往對吸食大麻抱持錯誤態度，視它為一種時尚的社交生活，低估大麻對身心精神健康的負面影響。</a:t>
            </a:r>
          </a:p>
          <a:p>
            <a:pPr lvl="0">
              <a:lnSpc>
                <a:spcPts val="3000"/>
              </a:lnSpc>
            </a:pPr>
            <a:r>
              <a:rPr lang="zh-TW" altLang="en-US" sz="2000" b="1" dirty="0">
                <a:solidFill>
                  <a:srgbClr val="14967C">
                    <a:lumMod val="50000"/>
                  </a:srgbClr>
                </a:solidFill>
                <a:latin typeface="+mj-ea"/>
                <a:ea typeface="+mj-ea"/>
              </a:rPr>
              <a:t>	輔導員續指吸食大麻會在不知不覺下最終成癮，身心精神、社交和家庭生活都常常受到挫折，不少個案顯示他們會依賴靠大麻甚至其他更大禍害的毒品更來舒緩情緒壓力，造成惡性循環，結果泥足深陷</a:t>
            </a:r>
            <a:r>
              <a:rPr lang="zh-TW" altLang="en-US" sz="2000" b="1" dirty="0" smtClean="0">
                <a:solidFill>
                  <a:srgbClr val="14967C">
                    <a:lumMod val="50000"/>
                  </a:srgbClr>
                </a:solidFill>
                <a:latin typeface="+mj-ea"/>
                <a:ea typeface="+mj-ea"/>
              </a:rPr>
              <a:t>。</a:t>
            </a:r>
            <a:endParaRPr kumimoji="0" lang="zh-TW" altLang="en-US" sz="2400" b="1" i="0" u="none" strike="noStrike" kern="1200" cap="none" spc="0" normalizeH="0" baseline="0" noProof="0" dirty="0">
              <a:ln>
                <a:noFill/>
              </a:ln>
              <a:solidFill>
                <a:prstClr val="black"/>
              </a:solidFill>
              <a:effectLst/>
              <a:uLnTx/>
              <a:uFillTx/>
              <a:latin typeface="Century Gothic" panose="020B0502020202020204"/>
              <a:ea typeface="微軟正黑體" panose="020B0604030504040204" pitchFamily="34" charset="-120"/>
              <a:cs typeface="+mn-cs"/>
            </a:endParaRPr>
          </a:p>
        </p:txBody>
      </p:sp>
      <p:sp>
        <p:nvSpPr>
          <p:cNvPr id="8" name="矩形 7"/>
          <p:cNvSpPr/>
          <p:nvPr/>
        </p:nvSpPr>
        <p:spPr>
          <a:xfrm>
            <a:off x="7041173" y="6585772"/>
            <a:ext cx="2083776" cy="307777"/>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HK" sz="1400" b="0" i="0" u="none" strike="noStrike" kern="1200" cap="none" spc="0" normalizeH="0" baseline="0" noProof="0" dirty="0">
                <a:ln>
                  <a:noFill/>
                </a:ln>
                <a:solidFill>
                  <a:prstClr val="whit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Images: www.freepik.com</a:t>
            </a:r>
            <a:endParaRPr kumimoji="0" lang="zh-HK" altLang="en-US" sz="1400" b="0" i="0" u="none" strike="noStrike" kern="1200" cap="none" spc="0" normalizeH="0" baseline="0" noProof="0" dirty="0">
              <a:ln>
                <a:noFill/>
              </a:ln>
              <a:solidFill>
                <a:prstClr val="whit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5763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矩形 2"/>
          <p:cNvSpPr/>
          <p:nvPr/>
        </p:nvSpPr>
        <p:spPr>
          <a:xfrm>
            <a:off x="7191457" y="6427124"/>
            <a:ext cx="1738489" cy="276999"/>
          </a:xfrm>
          <a:prstGeom prst="rect">
            <a:avLst/>
          </a:prstGeom>
        </p:spPr>
        <p:txBody>
          <a:bodyPr wrap="none">
            <a:spAutoFit/>
          </a:bodyPr>
          <a:lstStyle/>
          <a:p>
            <a:r>
              <a:rPr lang="en-US" altLang="zh-HK" sz="1200" dirty="0"/>
              <a:t>Images: www.freepik.com</a:t>
            </a:r>
            <a:endParaRPr lang="zh-HK" altLang="en-US" sz="1200" dirty="0"/>
          </a:p>
        </p:txBody>
      </p:sp>
      <p:sp>
        <p:nvSpPr>
          <p:cNvPr id="4" name="矩形 3"/>
          <p:cNvSpPr/>
          <p:nvPr/>
        </p:nvSpPr>
        <p:spPr>
          <a:xfrm>
            <a:off x="1099789" y="836652"/>
            <a:ext cx="3570208" cy="1107996"/>
          </a:xfrm>
          <a:prstGeom prst="rect">
            <a:avLst/>
          </a:prstGeom>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zh-TW" altLang="en-US" sz="6600" b="1" dirty="0">
                <a:ln w="9525">
                  <a:solidFill>
                    <a:schemeClr val="tx2">
                      <a:lumMod val="40000"/>
                      <a:lumOff val="60000"/>
                    </a:schemeClr>
                  </a:solidFill>
                </a:ln>
                <a:solidFill>
                  <a:schemeClr val="accent2">
                    <a:lumMod val="75000"/>
                  </a:schemeClr>
                </a:solidFill>
                <a:effectLst>
                  <a:outerShdw blurRad="38100" dist="25400" dir="5400000" algn="ctr" rotWithShape="0">
                    <a:srgbClr val="6E747A">
                      <a:alpha val="43000"/>
                    </a:srgbClr>
                  </a:outerShdw>
                </a:effectLst>
                <a:latin typeface="+mn-lt"/>
              </a:rPr>
              <a:t>反思問題</a:t>
            </a:r>
          </a:p>
        </p:txBody>
      </p:sp>
      <p:sp>
        <p:nvSpPr>
          <p:cNvPr id="2" name="矩形 1"/>
          <p:cNvSpPr/>
          <p:nvPr/>
        </p:nvSpPr>
        <p:spPr>
          <a:xfrm>
            <a:off x="1099788" y="2276830"/>
            <a:ext cx="7217493" cy="3579441"/>
          </a:xfrm>
          <a:prstGeom prst="rect">
            <a:avLst/>
          </a:prstGeom>
        </p:spPr>
        <p:txBody>
          <a:bodyPr wrap="square">
            <a:spAutoFit/>
          </a:bodyPr>
          <a:lstStyle/>
          <a:p>
            <a:pPr marL="538163" lvl="0" indent="-538163" defTabSz="914400">
              <a:lnSpc>
                <a:spcPct val="120000"/>
              </a:lnSpc>
              <a:spcBef>
                <a:spcPts val="1000"/>
              </a:spcBef>
              <a:buClr>
                <a:prstClr val="black"/>
              </a:buClr>
            </a:pPr>
            <a:r>
              <a:rPr lang="en-US" altLang="zh-TW" sz="2800" cap="all" dirty="0">
                <a:solidFill>
                  <a:srgbClr val="00B050"/>
                </a:solidFill>
                <a:latin typeface="微軟正黑體" panose="020B0604030504040204" pitchFamily="34" charset="-120"/>
                <a:ea typeface="微軟正黑體" panose="020B0604030504040204" pitchFamily="34" charset="-120"/>
              </a:rPr>
              <a:t>1.	</a:t>
            </a:r>
            <a:r>
              <a:rPr lang="zh-TW" altLang="en-US" sz="2800" cap="all" dirty="0">
                <a:solidFill>
                  <a:srgbClr val="00B050"/>
                </a:solidFill>
                <a:latin typeface="微軟正黑體" panose="020B0604030504040204" pitchFamily="34" charset="-120"/>
                <a:ea typeface="微軟正黑體" panose="020B0604030504040204" pitchFamily="34" charset="-120"/>
              </a:rPr>
              <a:t>近年青少年吸食大麻有何趨勢？</a:t>
            </a:r>
          </a:p>
          <a:p>
            <a:pPr marL="538163" lvl="0" indent="-538163" defTabSz="914400">
              <a:lnSpc>
                <a:spcPct val="120000"/>
              </a:lnSpc>
              <a:spcBef>
                <a:spcPts val="1000"/>
              </a:spcBef>
              <a:buClr>
                <a:prstClr val="black"/>
              </a:buClr>
            </a:pPr>
            <a:r>
              <a:rPr lang="en-US" altLang="zh-TW" sz="2800" cap="all" dirty="0">
                <a:solidFill>
                  <a:srgbClr val="00B050"/>
                </a:solidFill>
                <a:latin typeface="微軟正黑體" panose="020B0604030504040204" pitchFamily="34" charset="-120"/>
                <a:ea typeface="微軟正黑體" panose="020B0604030504040204" pitchFamily="34" charset="-120"/>
              </a:rPr>
              <a:t>2.	</a:t>
            </a:r>
            <a:r>
              <a:rPr lang="zh-TW" altLang="en-US" sz="2800" cap="all" dirty="0">
                <a:solidFill>
                  <a:srgbClr val="00B050"/>
                </a:solidFill>
                <a:latin typeface="微軟正黑體" panose="020B0604030504040204" pitchFamily="34" charset="-120"/>
                <a:ea typeface="微軟正黑體" panose="020B0604030504040204" pitchFamily="34" charset="-120"/>
              </a:rPr>
              <a:t>為什麼青少年常常低估對吸食大麻禍害？</a:t>
            </a:r>
          </a:p>
          <a:p>
            <a:pPr marL="538163" lvl="0" indent="-538163" defTabSz="914400">
              <a:lnSpc>
                <a:spcPct val="120000"/>
              </a:lnSpc>
              <a:spcBef>
                <a:spcPts val="1000"/>
              </a:spcBef>
              <a:buClr>
                <a:prstClr val="black"/>
              </a:buClr>
            </a:pPr>
            <a:r>
              <a:rPr lang="en-US" altLang="zh-TW" sz="2800" cap="all" dirty="0">
                <a:solidFill>
                  <a:srgbClr val="00B050"/>
                </a:solidFill>
                <a:latin typeface="微軟正黑體" panose="020B0604030504040204" pitchFamily="34" charset="-120"/>
                <a:ea typeface="微軟正黑體" panose="020B0604030504040204" pitchFamily="34" charset="-120"/>
              </a:rPr>
              <a:t>3.	</a:t>
            </a:r>
            <a:r>
              <a:rPr lang="zh-TW" altLang="en-US" sz="2800" cap="all" dirty="0" smtClean="0">
                <a:solidFill>
                  <a:srgbClr val="00B050"/>
                </a:solidFill>
                <a:latin typeface="微軟正黑體" panose="020B0604030504040204" pitchFamily="34" charset="-120"/>
                <a:ea typeface="微軟正黑體" panose="020B0604030504040204" pitchFamily="34" charset="-120"/>
              </a:rPr>
              <a:t>假如別人邀請</a:t>
            </a:r>
            <a:r>
              <a:rPr lang="zh-TW" altLang="en-US" sz="2800" cap="all" dirty="0">
                <a:solidFill>
                  <a:srgbClr val="00B050"/>
                </a:solidFill>
                <a:latin typeface="微軟正黑體" panose="020B0604030504040204" pitchFamily="34" charset="-120"/>
                <a:ea typeface="微軟正黑體" panose="020B0604030504040204" pitchFamily="34" charset="-120"/>
              </a:rPr>
              <a:t>你參加大麻派對，你會怎樣拒絕？</a:t>
            </a:r>
          </a:p>
          <a:p>
            <a:pPr marL="538163" lvl="0" indent="-538163" defTabSz="914400">
              <a:lnSpc>
                <a:spcPct val="120000"/>
              </a:lnSpc>
              <a:spcBef>
                <a:spcPts val="1000"/>
              </a:spcBef>
              <a:buClr>
                <a:prstClr val="black"/>
              </a:buClr>
            </a:pPr>
            <a:r>
              <a:rPr lang="en-US" altLang="zh-TW" sz="2800" cap="all" dirty="0">
                <a:solidFill>
                  <a:srgbClr val="00B050"/>
                </a:solidFill>
                <a:latin typeface="微軟正黑體" panose="020B0604030504040204" pitchFamily="34" charset="-120"/>
                <a:ea typeface="微軟正黑體" panose="020B0604030504040204" pitchFamily="34" charset="-120"/>
              </a:rPr>
              <a:t>4.	</a:t>
            </a:r>
            <a:r>
              <a:rPr lang="zh-TW" altLang="en-US" sz="2800" cap="all" dirty="0">
                <a:solidFill>
                  <a:srgbClr val="00B050"/>
                </a:solidFill>
                <a:latin typeface="微軟正黑體" panose="020B0604030504040204" pitchFamily="34" charset="-120"/>
                <a:ea typeface="微軟正黑體" panose="020B0604030504040204" pitchFamily="34" charset="-120"/>
              </a:rPr>
              <a:t>假如你的好友開始嘗試吸食大麻，你</a:t>
            </a:r>
            <a:r>
              <a:rPr lang="zh-TW" altLang="en-US" sz="2800" cap="all" dirty="0" smtClean="0">
                <a:solidFill>
                  <a:srgbClr val="00B050"/>
                </a:solidFill>
                <a:latin typeface="微軟正黑體" panose="020B0604030504040204" pitchFamily="34" charset="-120"/>
                <a:ea typeface="微軟正黑體" panose="020B0604030504040204" pitchFamily="34" charset="-120"/>
              </a:rPr>
              <a:t>會如何作出</a:t>
            </a:r>
            <a:r>
              <a:rPr lang="zh-TW" altLang="en-US" sz="2800" cap="all" dirty="0">
                <a:solidFill>
                  <a:srgbClr val="00B050"/>
                </a:solidFill>
                <a:latin typeface="微軟正黑體" panose="020B0604030504040204" pitchFamily="34" charset="-120"/>
                <a:ea typeface="微軟正黑體" panose="020B0604030504040204" pitchFamily="34" charset="-120"/>
              </a:rPr>
              <a:t>勸告？</a:t>
            </a:r>
          </a:p>
        </p:txBody>
      </p:sp>
      <p:pic>
        <p:nvPicPr>
          <p:cNvPr id="6" name="圖片 5"/>
          <p:cNvPicPr>
            <a:picLocks noChangeAspect="1"/>
          </p:cNvPicPr>
          <p:nvPr/>
        </p:nvPicPr>
        <p:blipFill>
          <a:blip r:embed="rId3"/>
          <a:stretch>
            <a:fillRect/>
          </a:stretch>
        </p:blipFill>
        <p:spPr>
          <a:xfrm>
            <a:off x="6449179" y="498449"/>
            <a:ext cx="1829013" cy="1784402"/>
          </a:xfrm>
          <a:prstGeom prst="rect">
            <a:avLst/>
          </a:prstGeom>
        </p:spPr>
      </p:pic>
    </p:spTree>
    <p:extLst>
      <p:ext uri="{BB962C8B-B14F-4D97-AF65-F5344CB8AC3E}">
        <p14:creationId xmlns:p14="http://schemas.microsoft.com/office/powerpoint/2010/main" val="860127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32" y="618518"/>
            <a:ext cx="7773338" cy="1003453"/>
          </a:xfrm>
        </p:spPr>
        <p:txBody>
          <a:bodyPr/>
          <a:lstStyle/>
          <a:p>
            <a:r>
              <a:rPr lang="zh-TW" altLang="en-US" dirty="0" smtClean="0"/>
              <a:t>總結   </a:t>
            </a:r>
            <a:r>
              <a:rPr lang="zh-TW" altLang="en-US" b="1" dirty="0" smtClean="0">
                <a:ln w="9525">
                  <a:solidFill>
                    <a:schemeClr val="tx2">
                      <a:lumMod val="40000"/>
                      <a:lumOff val="60000"/>
                    </a:schemeClr>
                  </a:solidFill>
                </a:ln>
                <a:solidFill>
                  <a:srgbClr val="002060"/>
                </a:solidFill>
                <a:effectLst>
                  <a:outerShdw blurRad="38100" dist="25400" dir="5400000" algn="ctr" rotWithShape="0">
                    <a:srgbClr val="6E747A">
                      <a:alpha val="43000"/>
                    </a:srgbClr>
                  </a:outerShdw>
                </a:effectLst>
              </a:rPr>
              <a:t>向</a:t>
            </a:r>
            <a:r>
              <a:rPr lang="zh-TW" altLang="en-US" b="1" dirty="0">
                <a:ln w="9525">
                  <a:solidFill>
                    <a:schemeClr val="tx2">
                      <a:lumMod val="40000"/>
                      <a:lumOff val="60000"/>
                    </a:schemeClr>
                  </a:solidFill>
                </a:ln>
                <a:solidFill>
                  <a:srgbClr val="002060"/>
                </a:solidFill>
                <a:effectLst>
                  <a:outerShdw blurRad="38100" dist="25400" dir="5400000" algn="ctr" rotWithShape="0">
                    <a:srgbClr val="6E747A">
                      <a:alpha val="43000"/>
                    </a:srgbClr>
                  </a:outerShdw>
                </a:effectLst>
              </a:rPr>
              <a:t>大麻說「不」！</a:t>
            </a:r>
            <a:endParaRPr lang="zh-HK" altLang="en-US" dirty="0"/>
          </a:p>
        </p:txBody>
      </p:sp>
      <p:sp>
        <p:nvSpPr>
          <p:cNvPr id="5" name="Content Placeholder 4"/>
          <p:cNvSpPr>
            <a:spLocks noGrp="1"/>
          </p:cNvSpPr>
          <p:nvPr>
            <p:ph sz="quarter" idx="13"/>
          </p:nvPr>
        </p:nvSpPr>
        <p:spPr>
          <a:xfrm>
            <a:off x="685330" y="1621971"/>
            <a:ext cx="7772870" cy="4169229"/>
          </a:xfrm>
        </p:spPr>
        <p:txBody>
          <a:bodyPr>
            <a:normAutofit fontScale="92500" lnSpcReduction="20000"/>
          </a:bodyPr>
          <a:lstStyle/>
          <a:p>
            <a:r>
              <a:rPr lang="zh-TW" altLang="en-US" sz="2800" b="1" dirty="0">
                <a:solidFill>
                  <a:srgbClr val="00B050"/>
                </a:solidFill>
                <a:latin typeface="微軟正黑體" panose="020B0604030504040204" pitchFamily="34" charset="-120"/>
                <a:ea typeface="微軟正黑體" panose="020B0604030504040204" pitchFamily="34" charset="-120"/>
              </a:rPr>
              <a:t>大麻與任何毒品同樣會破壞神經和其他系統，除對身體的影響外，涉及大麻的罪行與其他危險藥物有關的罪行都完全相同</a:t>
            </a:r>
            <a:r>
              <a:rPr lang="zh-TW" altLang="en-US" sz="2800" b="1" dirty="0" smtClean="0">
                <a:solidFill>
                  <a:srgbClr val="00B050"/>
                </a:solidFill>
                <a:latin typeface="微軟正黑體" panose="020B0604030504040204" pitchFamily="34" charset="-120"/>
                <a:ea typeface="微軟正黑體" panose="020B0604030504040204" pitchFamily="34" charset="-120"/>
              </a:rPr>
              <a:t>。</a:t>
            </a:r>
            <a:endParaRPr lang="en-US" altLang="zh-TW" sz="2800" b="1" dirty="0" smtClean="0">
              <a:solidFill>
                <a:srgbClr val="00B050"/>
              </a:solidFill>
              <a:latin typeface="微軟正黑體" panose="020B0604030504040204" pitchFamily="34" charset="-120"/>
              <a:ea typeface="微軟正黑體" panose="020B0604030504040204" pitchFamily="34" charset="-120"/>
            </a:endParaRPr>
          </a:p>
          <a:p>
            <a:r>
              <a:rPr lang="zh-TW" altLang="en-US" sz="2800" b="1" dirty="0" smtClean="0">
                <a:solidFill>
                  <a:srgbClr val="00B050"/>
                </a:solidFill>
                <a:latin typeface="微軟正黑體" panose="020B0604030504040204" pitchFamily="34" charset="-120"/>
                <a:ea typeface="微軟正黑體" panose="020B0604030504040204" pitchFamily="34" charset="-120"/>
              </a:rPr>
              <a:t>假如別人</a:t>
            </a:r>
            <a:r>
              <a:rPr lang="zh-TW" altLang="en-US" sz="2800" b="1" dirty="0">
                <a:solidFill>
                  <a:srgbClr val="00B050"/>
                </a:solidFill>
                <a:latin typeface="微軟正黑體" panose="020B0604030504040204" pitchFamily="34" charset="-120"/>
                <a:ea typeface="微軟正黑體" panose="020B0604030504040204" pitchFamily="34" charset="-120"/>
              </a:rPr>
              <a:t>引誘你吸食任何毒品，或參與任何與毒品有關的違法活動，我們應堅決拒絕，堅決向毒品說「不」</a:t>
            </a:r>
            <a:r>
              <a:rPr lang="zh-TW" altLang="en-US" sz="2800" b="1" dirty="0" smtClean="0">
                <a:solidFill>
                  <a:srgbClr val="00B050"/>
                </a:solidFill>
                <a:latin typeface="微軟正黑體" panose="020B0604030504040204" pitchFamily="34" charset="-120"/>
                <a:ea typeface="微軟正黑體" panose="020B0604030504040204" pitchFamily="34" charset="-120"/>
              </a:rPr>
              <a:t>。</a:t>
            </a:r>
            <a:endParaRPr lang="en-US" altLang="zh-TW" sz="2800" b="1" dirty="0" smtClean="0">
              <a:solidFill>
                <a:srgbClr val="00B050"/>
              </a:solidFill>
              <a:latin typeface="微軟正黑體" panose="020B0604030504040204" pitchFamily="34" charset="-120"/>
              <a:ea typeface="微軟正黑體" panose="020B0604030504040204" pitchFamily="34" charset="-120"/>
            </a:endParaRPr>
          </a:p>
          <a:p>
            <a:r>
              <a:rPr lang="zh-TW" altLang="en-US" sz="2800" b="1" dirty="0">
                <a:solidFill>
                  <a:srgbClr val="00B050"/>
                </a:solidFill>
                <a:latin typeface="微軟正黑體" panose="020B0604030504040204" pitchFamily="34" charset="-120"/>
                <a:ea typeface="微軟正黑體" panose="020B0604030504040204" pitchFamily="34" charset="-120"/>
              </a:rPr>
              <a:t>假如有朋友不幸染上毒癮，應該嘗試對他們作出勸告，鼓勵他們從多方面建立健康的生活習慣，以正確態度抗拒毒品的誘惑</a:t>
            </a:r>
            <a:r>
              <a:rPr lang="zh-TW" altLang="en-US" dirty="0">
                <a:solidFill>
                  <a:srgbClr val="00B050"/>
                </a:solidFill>
                <a:latin typeface="微軟正黑體" panose="020B0604030504040204" pitchFamily="34" charset="-120"/>
                <a:ea typeface="微軟正黑體" panose="020B0604030504040204" pitchFamily="34" charset="-120"/>
              </a:rPr>
              <a:t>。</a:t>
            </a:r>
          </a:p>
          <a:p>
            <a:endParaRPr lang="en-US" altLang="zh-TW" dirty="0">
              <a:solidFill>
                <a:srgbClr val="00B050"/>
              </a:solidFill>
              <a:latin typeface="微軟正黑體" panose="020B0604030504040204" pitchFamily="34" charset="-120"/>
              <a:ea typeface="微軟正黑體" panose="020B0604030504040204" pitchFamily="34" charset="-120"/>
            </a:endParaRPr>
          </a:p>
          <a:p>
            <a:endParaRPr lang="en-US" altLang="zh-TW" dirty="0">
              <a:solidFill>
                <a:srgbClr val="00B050"/>
              </a:solidFill>
              <a:latin typeface="微軟正黑體" panose="020B0604030504040204" pitchFamily="34" charset="-120"/>
              <a:ea typeface="微軟正黑體" panose="020B0604030504040204" pitchFamily="34" charset="-120"/>
            </a:endParaRPr>
          </a:p>
          <a:p>
            <a:endParaRPr lang="zh-HK" altLang="en-US" dirty="0"/>
          </a:p>
        </p:txBody>
      </p:sp>
    </p:spTree>
    <p:extLst>
      <p:ext uri="{BB962C8B-B14F-4D97-AF65-F5344CB8AC3E}">
        <p14:creationId xmlns:p14="http://schemas.microsoft.com/office/powerpoint/2010/main" val="86621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TM04033925[[fn=小水滴]]</Template>
  <TotalTime>4446</TotalTime>
  <Words>2048</Words>
  <Application>Microsoft Office PowerPoint</Application>
  <PresentationFormat>如螢幕大小 (4:3)</PresentationFormat>
  <Paragraphs>137</Paragraphs>
  <Slides>16</Slides>
  <Notes>12</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16</vt:i4>
      </vt:variant>
    </vt:vector>
  </HeadingPairs>
  <TitlesOfParts>
    <vt:vector size="30" baseType="lpstr">
      <vt:lpstr>Arial Unicode MS</vt:lpstr>
      <vt:lpstr>微軟正黑體</vt:lpstr>
      <vt:lpstr>新細明體</vt:lpstr>
      <vt:lpstr>新細明體</vt:lpstr>
      <vt:lpstr>標楷體</vt:lpstr>
      <vt:lpstr>Arial</vt:lpstr>
      <vt:lpstr>Calibri</vt:lpstr>
      <vt:lpstr>Century Gothic</vt:lpstr>
      <vt:lpstr>Times New Roman</vt:lpstr>
      <vt:lpstr>Tw Cen MT</vt:lpstr>
      <vt:lpstr>Wingdings</vt:lpstr>
      <vt:lpstr>Wingdings 3</vt:lpstr>
      <vt:lpstr>小水滴</vt:lpstr>
      <vt:lpstr>切割線</vt:lpstr>
      <vt:lpstr>PowerPoint 簡報</vt:lpstr>
      <vt:lpstr>PowerPoint 簡報</vt:lpstr>
      <vt:lpstr>學習重點</vt:lpstr>
      <vt:lpstr>PowerPoint 簡報</vt:lpstr>
      <vt:lpstr>PowerPoint 簡報</vt:lpstr>
      <vt:lpstr>PowerPoint 簡報</vt:lpstr>
      <vt:lpstr>PowerPoint 簡報</vt:lpstr>
      <vt:lpstr>PowerPoint 簡報</vt:lpstr>
      <vt:lpstr>總結   向大麻說「不」！</vt:lpstr>
      <vt:lpstr>PowerPoint 簡報</vt:lpstr>
      <vt:lpstr>PowerPoint 簡報</vt:lpstr>
      <vt:lpstr>PowerPoint 簡報</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NG, Shun-tak Derrick</dc:creator>
  <cp:lastModifiedBy>LEE, Wing-ho Isaac</cp:lastModifiedBy>
  <cp:revision>161</cp:revision>
  <dcterms:created xsi:type="dcterms:W3CDTF">2020-06-24T09:05:34Z</dcterms:created>
  <dcterms:modified xsi:type="dcterms:W3CDTF">2022-12-20T07:22:27Z</dcterms:modified>
</cp:coreProperties>
</file>